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71" r:id="rId4"/>
    <p:sldId id="268" r:id="rId5"/>
    <p:sldId id="267" r:id="rId6"/>
    <p:sldId id="270" r:id="rId7"/>
  </p:sldIdLst>
  <p:sldSz cx="9144000" cy="6858000" type="screen4x3"/>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C6C6"/>
    <a:srgbClr val="D7E4BD"/>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92" d="100"/>
          <a:sy n="92" d="100"/>
        </p:scale>
        <p:origin x="9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475656" y="2130427"/>
            <a:ext cx="6982544" cy="1470025"/>
          </a:xfrm>
        </p:spPr>
        <p:txBody>
          <a:bodyPr/>
          <a:lstStyle>
            <a:lvl1pPr algn="ctr">
              <a:defRPr/>
            </a:lvl1pPr>
          </a:lstStyle>
          <a:p>
            <a:r>
              <a:rPr lang="it-IT" smtClean="0"/>
              <a:t>Fare clic per modificare lo stile del titolo</a:t>
            </a:r>
            <a:endParaRPr lang="it-IT"/>
          </a:p>
        </p:txBody>
      </p:sp>
      <p:sp>
        <p:nvSpPr>
          <p:cNvPr id="3" name="Sottotitolo 2"/>
          <p:cNvSpPr>
            <a:spLocks noGrp="1"/>
          </p:cNvSpPr>
          <p:nvPr>
            <p:ph type="subTitle" idx="1"/>
          </p:nvPr>
        </p:nvSpPr>
        <p:spPr>
          <a:xfrm>
            <a:off x="1763688" y="3861048"/>
            <a:ext cx="6400800" cy="1752600"/>
          </a:xfrm>
        </p:spPr>
        <p:txBody>
          <a:bodyPr/>
          <a:lstStyle>
            <a:lvl1pPr marL="0" indent="0" algn="ctr">
              <a:buNone/>
              <a:defRPr>
                <a:solidFill>
                  <a:srgbClr val="005400"/>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it-IT" smtClean="0"/>
              <a:t>Fare clic per modificare lo stile del sottotitolo dello schema</a:t>
            </a:r>
            <a:endParaRPr lang="it-IT" dirty="0"/>
          </a:p>
        </p:txBody>
      </p:sp>
      <p:sp>
        <p:nvSpPr>
          <p:cNvPr id="4" name="Segnaposto data 3"/>
          <p:cNvSpPr>
            <a:spLocks noGrp="1"/>
          </p:cNvSpPr>
          <p:nvPr>
            <p:ph type="dt" sz="half" idx="10"/>
          </p:nvPr>
        </p:nvSpPr>
        <p:spPr/>
        <p:txBody>
          <a:bodyPr/>
          <a:lstStyle/>
          <a:p>
            <a:fld id="{273B9154-7DE0-41DE-9B22-07985911E8BF}" type="datetimeFigureOut">
              <a:rPr lang="it-IT" smtClean="0"/>
              <a:t>22/07/2016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74B29B9-7B19-4972-B76E-994E0CC16956}" type="slidenum">
              <a:rPr lang="it-IT" smtClean="0"/>
              <a:t>‹N›</a:t>
            </a:fld>
            <a:endParaRPr lang="it-IT"/>
          </a:p>
        </p:txBody>
      </p:sp>
    </p:spTree>
    <p:extLst>
      <p:ext uri="{BB962C8B-B14F-4D97-AF65-F5344CB8AC3E}">
        <p14:creationId xmlns:p14="http://schemas.microsoft.com/office/powerpoint/2010/main" val="1449043747"/>
      </p:ext>
    </p:extLst>
  </p:cSld>
  <p:clrMapOvr>
    <a:masterClrMapping/>
  </p:clrMapOvr>
  <mc:AlternateContent xmlns:mc="http://schemas.openxmlformats.org/markup-compatibility/2006" xmlns:p14="http://schemas.microsoft.com/office/powerpoint/2010/main">
    <mc:Choice Requires="p14">
      <p:transition spd="slow" p14:dur="3400" advClick="0" advTm="8000">
        <p14:reveal/>
      </p:transition>
    </mc:Choice>
    <mc:Fallback xmlns="">
      <p:transition spd="slow" advClick="0" advTm="8000">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73B9154-7DE0-41DE-9B22-07985911E8BF}" type="datetimeFigureOut">
              <a:rPr lang="it-IT" smtClean="0"/>
              <a:t>22/07/2016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74B29B9-7B19-4972-B76E-994E0CC16956}" type="slidenum">
              <a:rPr lang="it-IT" smtClean="0"/>
              <a:t>‹N›</a:t>
            </a:fld>
            <a:endParaRPr lang="it-IT"/>
          </a:p>
        </p:txBody>
      </p:sp>
    </p:spTree>
    <p:extLst>
      <p:ext uri="{BB962C8B-B14F-4D97-AF65-F5344CB8AC3E}">
        <p14:creationId xmlns:p14="http://schemas.microsoft.com/office/powerpoint/2010/main" val="1955881225"/>
      </p:ext>
    </p:extLst>
  </p:cSld>
  <p:clrMapOvr>
    <a:masterClrMapping/>
  </p:clrMapOvr>
  <mc:AlternateContent xmlns:mc="http://schemas.openxmlformats.org/markup-compatibility/2006" xmlns:p14="http://schemas.microsoft.com/office/powerpoint/2010/main">
    <mc:Choice Requires="p14">
      <p:transition spd="slow" p14:dur="3400" advClick="0" advTm="8000">
        <p14:reveal/>
      </p:transition>
    </mc:Choice>
    <mc:Fallback xmlns="">
      <p:transition spd="slow" advClick="0" advTm="8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40"/>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40"/>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73B9154-7DE0-41DE-9B22-07985911E8BF}" type="datetimeFigureOut">
              <a:rPr lang="it-IT" smtClean="0"/>
              <a:t>22/07/2016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74B29B9-7B19-4972-B76E-994E0CC16956}" type="slidenum">
              <a:rPr lang="it-IT" smtClean="0"/>
              <a:t>‹N›</a:t>
            </a:fld>
            <a:endParaRPr lang="it-IT"/>
          </a:p>
        </p:txBody>
      </p:sp>
    </p:spTree>
    <p:extLst>
      <p:ext uri="{BB962C8B-B14F-4D97-AF65-F5344CB8AC3E}">
        <p14:creationId xmlns:p14="http://schemas.microsoft.com/office/powerpoint/2010/main" val="1870064338"/>
      </p:ext>
    </p:extLst>
  </p:cSld>
  <p:clrMapOvr>
    <a:masterClrMapping/>
  </p:clrMapOvr>
  <mc:AlternateContent xmlns:mc="http://schemas.openxmlformats.org/markup-compatibility/2006" xmlns:p14="http://schemas.microsoft.com/office/powerpoint/2010/main">
    <mc:Choice Requires="p14">
      <p:transition spd="slow" p14:dur="3400" advClick="0" advTm="8000">
        <p14:reveal/>
      </p:transition>
    </mc:Choice>
    <mc:Fallback xmlns="">
      <p:transition spd="slow" advClick="0" advTm="8000">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1043604" y="274638"/>
            <a:ext cx="7643196" cy="1143000"/>
          </a:xfrm>
        </p:spPr>
        <p:txBody>
          <a:bodyPr/>
          <a:lstStyle>
            <a:lvl1pPr algn="ctr">
              <a:defRPr/>
            </a:lvl1pPr>
          </a:lstStyle>
          <a:p>
            <a:r>
              <a:rPr lang="it-IT" smtClean="0"/>
              <a:t>Fare clic per modificare lo stile del titolo</a:t>
            </a:r>
            <a:endParaRPr lang="it-IT" dirty="0"/>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4" name="Segnaposto data 3"/>
          <p:cNvSpPr>
            <a:spLocks noGrp="1"/>
          </p:cNvSpPr>
          <p:nvPr>
            <p:ph type="dt" sz="half" idx="10"/>
          </p:nvPr>
        </p:nvSpPr>
        <p:spPr/>
        <p:txBody>
          <a:bodyPr/>
          <a:lstStyle/>
          <a:p>
            <a:fld id="{273B9154-7DE0-41DE-9B22-07985911E8BF}" type="datetimeFigureOut">
              <a:rPr lang="it-IT" smtClean="0"/>
              <a:t>22/07/2016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74B29B9-7B19-4972-B76E-994E0CC16956}" type="slidenum">
              <a:rPr lang="it-IT" smtClean="0"/>
              <a:t>‹N›</a:t>
            </a:fld>
            <a:endParaRPr lang="it-IT"/>
          </a:p>
        </p:txBody>
      </p:sp>
    </p:spTree>
    <p:extLst>
      <p:ext uri="{BB962C8B-B14F-4D97-AF65-F5344CB8AC3E}">
        <p14:creationId xmlns:p14="http://schemas.microsoft.com/office/powerpoint/2010/main" val="4290058179"/>
      </p:ext>
    </p:extLst>
  </p:cSld>
  <p:clrMapOvr>
    <a:masterClrMapping/>
  </p:clrMapOvr>
  <mc:AlternateContent xmlns:mc="http://schemas.openxmlformats.org/markup-compatibility/2006" xmlns:p14="http://schemas.microsoft.com/office/powerpoint/2010/main">
    <mc:Choice Requires="p14">
      <p:transition spd="slow" p14:dur="3400" advClick="0" advTm="8000">
        <p14:reveal/>
      </p:transition>
    </mc:Choice>
    <mc:Fallback xmlns="">
      <p:transition spd="slow" advClick="0" advTm="8000">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2"/>
            <a:ext cx="7772400" cy="1362075"/>
          </a:xfrm>
        </p:spPr>
        <p:txBody>
          <a:bodyPr anchor="t"/>
          <a:lstStyle>
            <a:lvl1pPr algn="l">
              <a:defRPr sz="3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273B9154-7DE0-41DE-9B22-07985911E8BF}" type="datetimeFigureOut">
              <a:rPr lang="it-IT" smtClean="0"/>
              <a:t>22/07/2016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74B29B9-7B19-4972-B76E-994E0CC16956}" type="slidenum">
              <a:rPr lang="it-IT" smtClean="0"/>
              <a:t>‹N›</a:t>
            </a:fld>
            <a:endParaRPr lang="it-IT"/>
          </a:p>
        </p:txBody>
      </p:sp>
    </p:spTree>
    <p:extLst>
      <p:ext uri="{BB962C8B-B14F-4D97-AF65-F5344CB8AC3E}">
        <p14:creationId xmlns:p14="http://schemas.microsoft.com/office/powerpoint/2010/main" val="2034885683"/>
      </p:ext>
    </p:extLst>
  </p:cSld>
  <p:clrMapOvr>
    <a:masterClrMapping/>
  </p:clrMapOvr>
  <mc:AlternateContent xmlns:mc="http://schemas.openxmlformats.org/markup-compatibility/2006" xmlns:p14="http://schemas.microsoft.com/office/powerpoint/2010/main">
    <mc:Choice Requires="p14">
      <p:transition spd="slow" p14:dur="3400" advClick="0" advTm="8000">
        <p14:reveal/>
      </p:transition>
    </mc:Choice>
    <mc:Fallback xmlns="">
      <p:transition spd="slow" advClick="0" advTm="8000">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273B9154-7DE0-41DE-9B22-07985911E8BF}" type="datetimeFigureOut">
              <a:rPr lang="it-IT" smtClean="0"/>
              <a:t>22/07/2016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74B29B9-7B19-4972-B76E-994E0CC16956}" type="slidenum">
              <a:rPr lang="it-IT" smtClean="0"/>
              <a:t>‹N›</a:t>
            </a:fld>
            <a:endParaRPr lang="it-IT"/>
          </a:p>
        </p:txBody>
      </p:sp>
    </p:spTree>
    <p:extLst>
      <p:ext uri="{BB962C8B-B14F-4D97-AF65-F5344CB8AC3E}">
        <p14:creationId xmlns:p14="http://schemas.microsoft.com/office/powerpoint/2010/main" val="1218333647"/>
      </p:ext>
    </p:extLst>
  </p:cSld>
  <p:clrMapOvr>
    <a:masterClrMapping/>
  </p:clrMapOvr>
  <mc:AlternateContent xmlns:mc="http://schemas.openxmlformats.org/markup-compatibility/2006" xmlns:p14="http://schemas.microsoft.com/office/powerpoint/2010/main">
    <mc:Choice Requires="p14">
      <p:transition spd="slow" p14:dur="3400" advClick="0" advTm="8000">
        <p14:reveal/>
      </p:transition>
    </mc:Choice>
    <mc:Fallback xmlns="">
      <p:transition spd="slow" advClick="0" advTm="8000">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273B9154-7DE0-41DE-9B22-07985911E8BF}" type="datetimeFigureOut">
              <a:rPr lang="it-IT" smtClean="0"/>
              <a:t>22/07/2016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74B29B9-7B19-4972-B76E-994E0CC16956}" type="slidenum">
              <a:rPr lang="it-IT" smtClean="0"/>
              <a:t>‹N›</a:t>
            </a:fld>
            <a:endParaRPr lang="it-IT"/>
          </a:p>
        </p:txBody>
      </p:sp>
    </p:spTree>
    <p:extLst>
      <p:ext uri="{BB962C8B-B14F-4D97-AF65-F5344CB8AC3E}">
        <p14:creationId xmlns:p14="http://schemas.microsoft.com/office/powerpoint/2010/main" val="471318665"/>
      </p:ext>
    </p:extLst>
  </p:cSld>
  <p:clrMapOvr>
    <a:masterClrMapping/>
  </p:clrMapOvr>
  <mc:AlternateContent xmlns:mc="http://schemas.openxmlformats.org/markup-compatibility/2006" xmlns:p14="http://schemas.microsoft.com/office/powerpoint/2010/main">
    <mc:Choice Requires="p14">
      <p:transition spd="slow" p14:dur="3400" advClick="0" advTm="8000">
        <p14:reveal/>
      </p:transition>
    </mc:Choice>
    <mc:Fallback xmlns="">
      <p:transition spd="slow" advClick="0" advTm="8000">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lgn="r">
              <a:defRPr>
                <a:solidFill>
                  <a:srgbClr val="005400"/>
                </a:solidFill>
              </a:defRPr>
            </a:lvl1pPr>
          </a:lstStyle>
          <a:p>
            <a:r>
              <a:rPr lang="it-IT" smtClean="0"/>
              <a:t>Fare clic per modificare lo stile del titolo</a:t>
            </a:r>
            <a:endParaRPr lang="it-IT" dirty="0"/>
          </a:p>
        </p:txBody>
      </p:sp>
      <p:sp>
        <p:nvSpPr>
          <p:cNvPr id="3" name="Segnaposto data 2"/>
          <p:cNvSpPr>
            <a:spLocks noGrp="1"/>
          </p:cNvSpPr>
          <p:nvPr>
            <p:ph type="dt" sz="half" idx="10"/>
          </p:nvPr>
        </p:nvSpPr>
        <p:spPr/>
        <p:txBody>
          <a:bodyPr/>
          <a:lstStyle/>
          <a:p>
            <a:fld id="{273B9154-7DE0-41DE-9B22-07985911E8BF}" type="datetimeFigureOut">
              <a:rPr lang="it-IT" smtClean="0"/>
              <a:t>22/07/2016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74B29B9-7B19-4972-B76E-994E0CC16956}" type="slidenum">
              <a:rPr lang="it-IT" smtClean="0"/>
              <a:t>‹N›</a:t>
            </a:fld>
            <a:endParaRPr lang="it-IT"/>
          </a:p>
        </p:txBody>
      </p:sp>
    </p:spTree>
    <p:extLst>
      <p:ext uri="{BB962C8B-B14F-4D97-AF65-F5344CB8AC3E}">
        <p14:creationId xmlns:p14="http://schemas.microsoft.com/office/powerpoint/2010/main" val="2219262523"/>
      </p:ext>
    </p:extLst>
  </p:cSld>
  <p:clrMapOvr>
    <a:masterClrMapping/>
  </p:clrMapOvr>
  <mc:AlternateContent xmlns:mc="http://schemas.openxmlformats.org/markup-compatibility/2006" xmlns:p14="http://schemas.microsoft.com/office/powerpoint/2010/main">
    <mc:Choice Requires="p14">
      <p:transition spd="slow" p14:dur="3400" advClick="0" advTm="8000">
        <p14:reveal/>
      </p:transition>
    </mc:Choice>
    <mc:Fallback xmlns="">
      <p:transition spd="slow" advClick="0" advTm="8000">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73B9154-7DE0-41DE-9B22-07985911E8BF}" type="datetimeFigureOut">
              <a:rPr lang="it-IT" smtClean="0"/>
              <a:t>22/07/2016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74B29B9-7B19-4972-B76E-994E0CC16956}" type="slidenum">
              <a:rPr lang="it-IT" smtClean="0"/>
              <a:t>‹N›</a:t>
            </a:fld>
            <a:endParaRPr lang="it-IT"/>
          </a:p>
        </p:txBody>
      </p:sp>
    </p:spTree>
    <p:extLst>
      <p:ext uri="{BB962C8B-B14F-4D97-AF65-F5344CB8AC3E}">
        <p14:creationId xmlns:p14="http://schemas.microsoft.com/office/powerpoint/2010/main" val="4114828857"/>
      </p:ext>
    </p:extLst>
  </p:cSld>
  <p:clrMapOvr>
    <a:masterClrMapping/>
  </p:clrMapOvr>
  <mc:AlternateContent xmlns:mc="http://schemas.openxmlformats.org/markup-compatibility/2006" xmlns:p14="http://schemas.microsoft.com/office/powerpoint/2010/main">
    <mc:Choice Requires="p14">
      <p:transition spd="slow" p14:dur="3400" advClick="0" advTm="8000">
        <p14:reveal/>
      </p:transition>
    </mc:Choice>
    <mc:Fallback xmlns="">
      <p:transition spd="slow" advClick="0" advTm="8000">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1" y="273050"/>
            <a:ext cx="3008313" cy="1162050"/>
          </a:xfrm>
        </p:spPr>
        <p:txBody>
          <a:bodyPr anchor="b"/>
          <a:lstStyle>
            <a:lvl1pPr algn="l">
              <a:defRPr sz="15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73B9154-7DE0-41DE-9B22-07985911E8BF}" type="datetimeFigureOut">
              <a:rPr lang="it-IT" smtClean="0"/>
              <a:t>22/07/2016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74B29B9-7B19-4972-B76E-994E0CC16956}" type="slidenum">
              <a:rPr lang="it-IT" smtClean="0"/>
              <a:t>‹N›</a:t>
            </a:fld>
            <a:endParaRPr lang="it-IT"/>
          </a:p>
        </p:txBody>
      </p:sp>
    </p:spTree>
    <p:extLst>
      <p:ext uri="{BB962C8B-B14F-4D97-AF65-F5344CB8AC3E}">
        <p14:creationId xmlns:p14="http://schemas.microsoft.com/office/powerpoint/2010/main" val="1639618937"/>
      </p:ext>
    </p:extLst>
  </p:cSld>
  <p:clrMapOvr>
    <a:masterClrMapping/>
  </p:clrMapOvr>
  <mc:AlternateContent xmlns:mc="http://schemas.openxmlformats.org/markup-compatibility/2006" xmlns:p14="http://schemas.microsoft.com/office/powerpoint/2010/main">
    <mc:Choice Requires="p14">
      <p:transition spd="slow" p14:dur="3400" advClick="0" advTm="8000">
        <p14:reveal/>
      </p:transition>
    </mc:Choice>
    <mc:Fallback xmlns="">
      <p:transition spd="slow" advClick="0" advTm="8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15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it-IT" smtClean="0"/>
              <a:t>Fare clic sull'icona per inserire un'immagine</a:t>
            </a:r>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73B9154-7DE0-41DE-9B22-07985911E8BF}" type="datetimeFigureOut">
              <a:rPr lang="it-IT" smtClean="0"/>
              <a:t>22/07/2016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74B29B9-7B19-4972-B76E-994E0CC16956}" type="slidenum">
              <a:rPr lang="it-IT" smtClean="0"/>
              <a:t>‹N›</a:t>
            </a:fld>
            <a:endParaRPr lang="it-IT"/>
          </a:p>
        </p:txBody>
      </p:sp>
    </p:spTree>
    <p:extLst>
      <p:ext uri="{BB962C8B-B14F-4D97-AF65-F5344CB8AC3E}">
        <p14:creationId xmlns:p14="http://schemas.microsoft.com/office/powerpoint/2010/main" val="3030358354"/>
      </p:ext>
    </p:extLst>
  </p:cSld>
  <p:clrMapOvr>
    <a:masterClrMapping/>
  </p:clrMapOvr>
  <mc:AlternateContent xmlns:mc="http://schemas.openxmlformats.org/markup-compatibility/2006" xmlns:p14="http://schemas.microsoft.com/office/powerpoint/2010/main">
    <mc:Choice Requires="p14">
      <p:transition spd="slow" p14:dur="3400" advClick="0" advTm="8000">
        <p14:reveal/>
      </p:transition>
    </mc:Choice>
    <mc:Fallback xmlns="">
      <p:transition spd="slow" advClick="0" advTm="8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043604" y="274638"/>
            <a:ext cx="7643196" cy="1143000"/>
          </a:xfrm>
          <a:prstGeom prst="rect">
            <a:avLst/>
          </a:prstGeom>
        </p:spPr>
        <p:txBody>
          <a:bodyPr vert="horz" lIns="91440" tIns="45720" rIns="91440" bIns="45720" rtlCol="0" anchor="ctr">
            <a:normAutofit/>
          </a:bodyPr>
          <a:lstStyle/>
          <a:p>
            <a:r>
              <a:rPr lang="it-IT" dirty="0" smtClean="0"/>
              <a:t>Fare clic per modificare lo stile del titolo</a:t>
            </a:r>
            <a:endParaRPr lang="it-IT" dirty="0"/>
          </a:p>
        </p:txBody>
      </p:sp>
      <p:sp>
        <p:nvSpPr>
          <p:cNvPr id="3" name="Segnaposto testo 2"/>
          <p:cNvSpPr>
            <a:spLocks noGrp="1"/>
          </p:cNvSpPr>
          <p:nvPr>
            <p:ph type="body" idx="1"/>
          </p:nvPr>
        </p:nvSpPr>
        <p:spPr>
          <a:xfrm>
            <a:off x="1043604" y="1627634"/>
            <a:ext cx="7643196" cy="4525963"/>
          </a:xfrm>
          <a:prstGeom prst="rect">
            <a:avLst/>
          </a:prstGeom>
        </p:spPr>
        <p:txBody>
          <a:bodyPr vert="horz" lIns="91440" tIns="45720" rIns="91440" bIns="45720" rtlCol="0">
            <a:normAutofit/>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73B9154-7DE0-41DE-9B22-07985911E8BF}" type="datetimeFigureOut">
              <a:rPr lang="it-IT" smtClean="0"/>
              <a:t>22/07/2016</a:t>
            </a:fld>
            <a:endParaRPr lang="it-IT"/>
          </a:p>
        </p:txBody>
      </p:sp>
      <p:sp>
        <p:nvSpPr>
          <p:cNvPr id="5" name="Segnaposto piè di pa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74B29B9-7B19-4972-B76E-994E0CC16956}" type="slidenum">
              <a:rPr lang="it-IT" smtClean="0"/>
              <a:t>‹N›</a:t>
            </a:fld>
            <a:endParaRPr lang="it-IT"/>
          </a:p>
        </p:txBody>
      </p:sp>
      <p:grpSp>
        <p:nvGrpSpPr>
          <p:cNvPr id="7" name="Group 5"/>
          <p:cNvGrpSpPr>
            <a:grpSpLocks/>
          </p:cNvGrpSpPr>
          <p:nvPr/>
        </p:nvGrpSpPr>
        <p:grpSpPr bwMode="auto">
          <a:xfrm>
            <a:off x="35496" y="116635"/>
            <a:ext cx="979410" cy="6480719"/>
            <a:chOff x="8366151" y="-121645"/>
            <a:chExt cx="2398183" cy="16834476"/>
          </a:xfrm>
        </p:grpSpPr>
        <p:sp>
          <p:nvSpPr>
            <p:cNvPr id="8" name="Text Box 8"/>
            <p:cNvSpPr txBox="1">
              <a:spLocks noChangeArrowheads="1"/>
            </p:cNvSpPr>
            <p:nvPr/>
          </p:nvSpPr>
          <p:spPr bwMode="auto">
            <a:xfrm>
              <a:off x="8436420" y="1943098"/>
              <a:ext cx="2204210" cy="14769733"/>
            </a:xfrm>
            <a:prstGeom prst="rect">
              <a:avLst/>
            </a:prstGeom>
            <a:solidFill>
              <a:srgbClr val="FF9900"/>
            </a:solidFill>
            <a:ln>
              <a:noFill/>
            </a:ln>
          </p:spPr>
          <p:txBody>
            <a:bodyPr rot="0" vert="horz" wrap="square" lIns="91440" tIns="45720" rIns="91440" bIns="45720" anchor="t" anchorCtr="0" upright="1">
              <a:noAutofit/>
            </a:bodyPr>
            <a:lstStyle/>
            <a:p>
              <a:pPr>
                <a:lnSpc>
                  <a:spcPct val="115000"/>
                </a:lnSpc>
                <a:spcAft>
                  <a:spcPts val="750"/>
                </a:spcAft>
              </a:pPr>
              <a:endParaRPr lang="it-IT" sz="825" dirty="0">
                <a:effectLst/>
                <a:latin typeface="Calibri"/>
                <a:ea typeface="Times New Roman"/>
                <a:cs typeface="Times New Roman"/>
              </a:endParaRPr>
            </a:p>
          </p:txBody>
        </p:sp>
        <p:sp>
          <p:nvSpPr>
            <p:cNvPr id="9" name="Rectangle 4"/>
            <p:cNvSpPr>
              <a:spLocks noChangeArrowheads="1"/>
            </p:cNvSpPr>
            <p:nvPr/>
          </p:nvSpPr>
          <p:spPr bwMode="auto">
            <a:xfrm>
              <a:off x="8366151" y="-121645"/>
              <a:ext cx="2398183" cy="2992794"/>
            </a:xfrm>
            <a:prstGeom prst="rect">
              <a:avLst/>
            </a:prstGeom>
            <a:blipFill dpi="0" rotWithShape="1">
              <a:blip r:embed="rId13" cstate="print">
                <a:extLst>
                  <a:ext uri="{28A0092B-C50C-407E-A947-70E740481C1C}">
                    <a14:useLocalDpi xmlns:a14="http://schemas.microsoft.com/office/drawing/2010/main" val="0"/>
                  </a:ext>
                </a:extLst>
              </a:blip>
              <a:srcRect/>
              <a:stretch>
                <a:fillRect/>
              </a:stretch>
            </a:blipFill>
            <a:ln>
              <a:noFill/>
            </a:ln>
          </p:spPr>
          <p:txBody>
            <a:bodyPr rot="0" vert="horz" wrap="square" lIns="91440" tIns="3200400" rIns="91440" bIns="45720" anchor="t" anchorCtr="0" upright="1">
              <a:noAutofit/>
            </a:bodyPr>
            <a:lstStyle/>
            <a:p>
              <a:pPr algn="ctr">
                <a:spcBef>
                  <a:spcPts val="225"/>
                </a:spcBef>
                <a:spcAft>
                  <a:spcPts val="450"/>
                </a:spcAft>
              </a:pPr>
              <a:r>
                <a:rPr lang="it-IT" sz="1800" b="1" i="0" dirty="0">
                  <a:ln w="12700" cap="rnd" cmpd="sng" algn="ctr">
                    <a:solidFill>
                      <a:srgbClr val="000000"/>
                    </a:solidFill>
                    <a:prstDash val="solid"/>
                    <a:bevel/>
                  </a:ln>
                  <a:solidFill>
                    <a:srgbClr val="008E00"/>
                  </a:solidFill>
                  <a:effectLst/>
                  <a:latin typeface="Arial"/>
                  <a:ea typeface="Times New Roman"/>
                  <a:cs typeface="Times New Roman"/>
                </a:rPr>
                <a:t> </a:t>
              </a:r>
              <a:endParaRPr lang="it-IT" sz="750" i="1" dirty="0">
                <a:solidFill>
                  <a:srgbClr val="76923C"/>
                </a:solidFill>
                <a:effectLst/>
                <a:latin typeface="Calibri"/>
                <a:ea typeface="Times New Roman"/>
                <a:cs typeface="Times New Roman"/>
              </a:endParaRPr>
            </a:p>
            <a:p>
              <a:pPr algn="ctr">
                <a:spcBef>
                  <a:spcPts val="225"/>
                </a:spcBef>
                <a:spcAft>
                  <a:spcPts val="450"/>
                </a:spcAft>
              </a:pPr>
              <a:r>
                <a:rPr lang="it-IT" sz="1800" b="1" i="0" dirty="0">
                  <a:ln w="12700" cap="rnd" cmpd="sng" algn="ctr">
                    <a:solidFill>
                      <a:srgbClr val="000000"/>
                    </a:solidFill>
                    <a:prstDash val="solid"/>
                    <a:bevel/>
                  </a:ln>
                  <a:solidFill>
                    <a:srgbClr val="008E00"/>
                  </a:solidFill>
                  <a:effectLst/>
                  <a:latin typeface="Arial"/>
                  <a:ea typeface="Times New Roman"/>
                  <a:cs typeface="Times New Roman"/>
                </a:rPr>
                <a:t> </a:t>
              </a:r>
              <a:endParaRPr lang="it-IT" sz="750" i="1" dirty="0">
                <a:solidFill>
                  <a:srgbClr val="76923C"/>
                </a:solidFill>
                <a:effectLst/>
                <a:latin typeface="Calibri"/>
                <a:ea typeface="Times New Roman"/>
                <a:cs typeface="Times New Roman"/>
              </a:endParaRPr>
            </a:p>
            <a:p>
              <a:pPr algn="ctr">
                <a:spcBef>
                  <a:spcPts val="225"/>
                </a:spcBef>
                <a:spcAft>
                  <a:spcPts val="450"/>
                </a:spcAft>
              </a:pPr>
              <a:r>
                <a:rPr lang="it-IT" sz="1800" b="1" i="0" dirty="0">
                  <a:ln w="12700" cap="rnd" cmpd="sng" algn="ctr">
                    <a:solidFill>
                      <a:srgbClr val="000000"/>
                    </a:solidFill>
                    <a:prstDash val="solid"/>
                    <a:bevel/>
                  </a:ln>
                  <a:solidFill>
                    <a:srgbClr val="008E00"/>
                  </a:solidFill>
                  <a:effectLst/>
                  <a:latin typeface="Arial"/>
                  <a:ea typeface="Times New Roman"/>
                  <a:cs typeface="Times New Roman"/>
                </a:rPr>
                <a:t> </a:t>
              </a:r>
              <a:endParaRPr lang="it-IT" sz="750" i="1" dirty="0">
                <a:solidFill>
                  <a:srgbClr val="76923C"/>
                </a:solidFill>
                <a:effectLst/>
                <a:latin typeface="Calibri"/>
                <a:ea typeface="Times New Roman"/>
                <a:cs typeface="Times New Roman"/>
              </a:endParaRPr>
            </a:p>
          </p:txBody>
        </p:sp>
      </p:grpSp>
    </p:spTree>
    <p:extLst>
      <p:ext uri="{BB962C8B-B14F-4D97-AF65-F5344CB8AC3E}">
        <p14:creationId xmlns:p14="http://schemas.microsoft.com/office/powerpoint/2010/main" val="12554295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3400" advClick="0" advTm="8000">
        <p14:reveal/>
      </p:transition>
    </mc:Choice>
    <mc:Fallback xmlns="">
      <p:transition spd="slow" advClick="0" advTm="8000">
        <p:fade/>
      </p:transition>
    </mc:Fallback>
  </mc:AlternateContent>
  <p:timing>
    <p:tnLst>
      <p:par>
        <p:cTn id="1" dur="indefinite" restart="never" nodeType="tmRoot"/>
      </p:par>
    </p:tnLst>
  </p:timing>
  <p:txStyles>
    <p:titleStyle>
      <a:lvl1pPr algn="r" defTabSz="685800" rtl="0" eaLnBrk="1" latinLnBrk="0" hangingPunct="1">
        <a:spcBef>
          <a:spcPct val="0"/>
        </a:spcBef>
        <a:buNone/>
        <a:defRPr sz="3300" kern="1200">
          <a:solidFill>
            <a:srgbClr val="005400"/>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rgbClr val="005400"/>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rgbClr val="005400"/>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005400"/>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5400"/>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005400"/>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75656" y="2168134"/>
            <a:ext cx="6982544" cy="2696097"/>
          </a:xfrm>
        </p:spPr>
        <p:txBody>
          <a:bodyPr>
            <a:normAutofit/>
          </a:bodyPr>
          <a:lstStyle/>
          <a:p>
            <a:r>
              <a:rPr lang="it-IT" sz="3200" b="1" dirty="0">
                <a:latin typeface="Tahoma" panose="020B0604030504040204" pitchFamily="34" charset="0"/>
                <a:ea typeface="Tahoma" panose="020B0604030504040204" pitchFamily="34" charset="0"/>
                <a:cs typeface="Tahoma" panose="020B0604030504040204" pitchFamily="34" charset="0"/>
              </a:rPr>
              <a:t>Indennità </a:t>
            </a:r>
            <a:r>
              <a:rPr lang="it-IT" sz="3200" b="1" dirty="0" smtClean="0">
                <a:latin typeface="Tahoma" panose="020B0604030504040204" pitchFamily="34" charset="0"/>
                <a:ea typeface="Tahoma" panose="020B0604030504040204" pitchFamily="34" charset="0"/>
                <a:cs typeface="Tahoma" panose="020B0604030504040204" pitchFamily="34" charset="0"/>
              </a:rPr>
              <a:t>di Responsabilità</a:t>
            </a:r>
            <a:r>
              <a:rPr lang="it-IT" sz="3200" b="1" dirty="0">
                <a:latin typeface="Tahoma" panose="020B0604030504040204" pitchFamily="34" charset="0"/>
                <a:ea typeface="Tahoma" panose="020B0604030504040204" pitchFamily="34" charset="0"/>
                <a:cs typeface="Tahoma" panose="020B0604030504040204" pitchFamily="34" charset="0"/>
              </a:rPr>
              <a:t/>
            </a:r>
            <a:br>
              <a:rPr lang="it-IT" sz="3200" b="1" dirty="0">
                <a:latin typeface="Tahoma" panose="020B0604030504040204" pitchFamily="34" charset="0"/>
                <a:ea typeface="Tahoma" panose="020B0604030504040204" pitchFamily="34" charset="0"/>
                <a:cs typeface="Tahoma" panose="020B0604030504040204" pitchFamily="34" charset="0"/>
              </a:rPr>
            </a:br>
            <a:endParaRPr lang="it-IT" sz="3200" dirty="0"/>
          </a:p>
        </p:txBody>
      </p:sp>
      <p:sp>
        <p:nvSpPr>
          <p:cNvPr id="3" name="Sottotitolo 2"/>
          <p:cNvSpPr>
            <a:spLocks noGrp="1"/>
          </p:cNvSpPr>
          <p:nvPr>
            <p:ph type="subTitle" idx="1"/>
          </p:nvPr>
        </p:nvSpPr>
        <p:spPr>
          <a:xfrm>
            <a:off x="1691113" y="5133666"/>
            <a:ext cx="6400800" cy="447001"/>
          </a:xfrm>
        </p:spPr>
        <p:txBody>
          <a:bodyPr>
            <a:normAutofit lnSpcReduction="10000"/>
          </a:bodyPr>
          <a:lstStyle/>
          <a:p>
            <a:r>
              <a:rPr lang="it-IT" dirty="0" smtClean="0"/>
              <a:t>Luglio 2016</a:t>
            </a:r>
            <a:endParaRPr lang="it-IT" dirty="0"/>
          </a:p>
        </p:txBody>
      </p:sp>
      <p:sp>
        <p:nvSpPr>
          <p:cNvPr id="5" name="CasellaDiTesto 4"/>
          <p:cNvSpPr txBox="1"/>
          <p:nvPr/>
        </p:nvSpPr>
        <p:spPr>
          <a:xfrm>
            <a:off x="2047009" y="633845"/>
            <a:ext cx="2431473" cy="369332"/>
          </a:xfrm>
          <a:prstGeom prst="rect">
            <a:avLst/>
          </a:prstGeom>
          <a:noFill/>
        </p:spPr>
        <p:txBody>
          <a:bodyPr wrap="square" rtlCol="0">
            <a:spAutoFit/>
          </a:bodyPr>
          <a:lstStyle/>
          <a:p>
            <a:r>
              <a:rPr lang="it-IT" b="1" u="sng" smtClean="0"/>
              <a:t>Allegato </a:t>
            </a:r>
            <a:r>
              <a:rPr lang="it-IT" b="1" u="sng" smtClean="0"/>
              <a:t>2a </a:t>
            </a:r>
            <a:r>
              <a:rPr lang="it-IT" b="1" u="sng" dirty="0" smtClean="0"/>
              <a:t>al CCI 2016 </a:t>
            </a:r>
            <a:endParaRPr lang="it-IT" b="1" u="sng" dirty="0"/>
          </a:p>
        </p:txBody>
      </p:sp>
    </p:spTree>
    <p:extLst>
      <p:ext uri="{BB962C8B-B14F-4D97-AF65-F5344CB8AC3E}">
        <p14:creationId xmlns:p14="http://schemas.microsoft.com/office/powerpoint/2010/main" val="709185639"/>
      </p:ext>
    </p:extLst>
  </p:cSld>
  <p:clrMapOvr>
    <a:masterClrMapping/>
  </p:clrMapOvr>
  <mc:AlternateContent xmlns:mc="http://schemas.openxmlformats.org/markup-compatibility/2006" xmlns:p14="http://schemas.microsoft.com/office/powerpoint/2010/main">
    <mc:Choice Requires="p14">
      <p:transition p14:dur="10" advClick="0" advTm="8000"/>
    </mc:Choice>
    <mc:Fallback xmlns="">
      <p:transition advClick="0" advTm="8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43604" y="1627634"/>
            <a:ext cx="7911860" cy="4914566"/>
          </a:xfrm>
        </p:spPr>
        <p:txBody>
          <a:bodyPr>
            <a:noAutofit/>
          </a:bodyPr>
          <a:lstStyle/>
          <a:p>
            <a:pPr marL="0" indent="0" algn="just">
              <a:spcBef>
                <a:spcPts val="0"/>
              </a:spcBef>
              <a:buNone/>
            </a:pPr>
            <a:r>
              <a:rPr lang="it-IT" sz="1200" b="1" dirty="0" smtClean="0">
                <a:solidFill>
                  <a:schemeClr val="tx1">
                    <a:lumMod val="65000"/>
                    <a:lumOff val="35000"/>
                  </a:schemeClr>
                </a:solidFill>
              </a:rPr>
              <a:t>ART. </a:t>
            </a:r>
            <a:r>
              <a:rPr lang="it-IT" sz="1200" b="1" dirty="0">
                <a:solidFill>
                  <a:schemeClr val="tx1">
                    <a:lumMod val="65000"/>
                    <a:lumOff val="35000"/>
                  </a:schemeClr>
                </a:solidFill>
              </a:rPr>
              <a:t>91 - INDENNITA’ DI RESPONSABILITA’ </a:t>
            </a:r>
            <a:endParaRPr lang="it-IT" sz="1200" dirty="0">
              <a:solidFill>
                <a:schemeClr val="tx1">
                  <a:lumMod val="65000"/>
                  <a:lumOff val="35000"/>
                </a:schemeClr>
              </a:solidFill>
            </a:endParaRPr>
          </a:p>
          <a:p>
            <a:pPr marL="0" indent="0" algn="just">
              <a:spcBef>
                <a:spcPts val="0"/>
              </a:spcBef>
              <a:buNone/>
            </a:pPr>
            <a:r>
              <a:rPr lang="it-IT" sz="1200" dirty="0">
                <a:solidFill>
                  <a:schemeClr val="tx1">
                    <a:lumMod val="65000"/>
                    <a:lumOff val="35000"/>
                  </a:schemeClr>
                </a:solidFill>
              </a:rPr>
              <a:t>(Art. 63 CCNL 9.8.2000) </a:t>
            </a:r>
          </a:p>
          <a:p>
            <a:pPr marL="0" indent="0" algn="just">
              <a:spcBef>
                <a:spcPts val="0"/>
              </a:spcBef>
              <a:buNone/>
            </a:pPr>
            <a:r>
              <a:rPr lang="it-IT" sz="1200" dirty="0">
                <a:solidFill>
                  <a:schemeClr val="tx1">
                    <a:lumMod val="65000"/>
                    <a:lumOff val="35000"/>
                  </a:schemeClr>
                </a:solidFill>
              </a:rPr>
              <a:t>1. Le Amministrazioni, in base alle proprie finalità istituzionali, individuano posizioni organizzative e funzioni specialistiche e di responsabilità e verificano la disponibilità di personale professionalmente qualificato appartenente alle categorie B, C e D ai fini della attribuzione di tali posizioni e funzioni. Le relative determinazioni sono oggetto di informazione preventiva ai soggetti sindacali di cui all’art. 9. </a:t>
            </a:r>
          </a:p>
          <a:p>
            <a:pPr marL="0" indent="0" algn="just">
              <a:spcBef>
                <a:spcPts val="0"/>
              </a:spcBef>
              <a:buNone/>
            </a:pPr>
            <a:r>
              <a:rPr lang="it-IT" sz="1200" dirty="0">
                <a:solidFill>
                  <a:schemeClr val="tx1">
                    <a:lumMod val="65000"/>
                    <a:lumOff val="35000"/>
                  </a:schemeClr>
                </a:solidFill>
              </a:rPr>
              <a:t>2. A seguito della verifica di cui al comma 1, le Amministrazioni, sulla base di criteri generali oggetto di contrattazione integrativa, correlano alle posizioni e funzioni individuate ai sensi del comma 1 un’indennità accessoria, annua, lorda, revocabile, di importo variabile, </a:t>
            </a:r>
            <a:r>
              <a:rPr lang="it-IT" sz="1200" b="1" dirty="0">
                <a:solidFill>
                  <a:schemeClr val="tx1">
                    <a:lumMod val="65000"/>
                    <a:lumOff val="35000"/>
                  </a:schemeClr>
                </a:solidFill>
              </a:rPr>
              <a:t>tenendo conto del livello di responsabilità, della complessità delle competenze attribuite, della specializzazione richiesta dai compiti affidati e delle caratteristiche innovative della professionalità richiesta</a:t>
            </a:r>
            <a:r>
              <a:rPr lang="it-IT" sz="1200" dirty="0">
                <a:solidFill>
                  <a:schemeClr val="tx1">
                    <a:lumMod val="65000"/>
                    <a:lumOff val="35000"/>
                  </a:schemeClr>
                </a:solidFill>
              </a:rPr>
              <a:t>. </a:t>
            </a:r>
          </a:p>
          <a:p>
            <a:pPr marL="0" indent="0" algn="just">
              <a:spcBef>
                <a:spcPts val="0"/>
              </a:spcBef>
              <a:buNone/>
            </a:pPr>
            <a:r>
              <a:rPr lang="it-IT" sz="1200" dirty="0">
                <a:solidFill>
                  <a:schemeClr val="tx1">
                    <a:lumMod val="65000"/>
                    <a:lumOff val="35000"/>
                  </a:schemeClr>
                </a:solidFill>
              </a:rPr>
              <a:t>3. Al personale appartenente alla categoria D, possono inoltre essere conferiti specifici, qualificati incarichi di responsabilità - amministrative, ivi comprese quelle connesse alle funzioni di segretario di dipartimento, e tecniche - sulla base di criteri generali oggetto di informazione, e a richiesta di concertazione, con i soggetti sindacali di cui all’art. 9. Tali incarichi saranno retribuiti con un’indennità accessoria, annua, lorda, revocabile, di importo variabile, tenendo conto del livello di responsabilità, della complessità delle competenze attribuite, della specializzazione richiesta dai compiti affidati e delle caratteristiche innovative della professionalità richiesta. </a:t>
            </a:r>
          </a:p>
          <a:p>
            <a:pPr marL="0" indent="0" algn="just">
              <a:spcBef>
                <a:spcPts val="0"/>
              </a:spcBef>
              <a:buNone/>
            </a:pPr>
            <a:r>
              <a:rPr lang="it-IT" sz="1200" dirty="0">
                <a:solidFill>
                  <a:schemeClr val="tx1">
                    <a:lumMod val="65000"/>
                    <a:lumOff val="35000"/>
                  </a:schemeClr>
                </a:solidFill>
              </a:rPr>
              <a:t>4. L’importo dell’indennità attribuita ai sensi del precedente comma è compreso tra un minimo di € 1.033 ed un massimo di € 5.165, di cui un terzo è corrisposto a seguito della verifica positiva dei risultati conseguiti dal dipendente. La valutazione dei risultati è effettuata annualmente con le stesse modalità di cui all’art. 75, comma 5. </a:t>
            </a:r>
          </a:p>
          <a:p>
            <a:pPr marL="0" indent="0" algn="just">
              <a:spcBef>
                <a:spcPts val="0"/>
              </a:spcBef>
              <a:buNone/>
            </a:pPr>
            <a:r>
              <a:rPr lang="it-IT" sz="1200" dirty="0">
                <a:solidFill>
                  <a:schemeClr val="tx1">
                    <a:lumMod val="65000"/>
                    <a:lumOff val="35000"/>
                  </a:schemeClr>
                </a:solidFill>
              </a:rPr>
              <a:t>5. Le indennità di cui al presente articolo sono attribuite a valere sulle risorse di cui all’art. 88, comma 2, </a:t>
            </a:r>
            <a:r>
              <a:rPr lang="it-IT" sz="1200" dirty="0" err="1">
                <a:solidFill>
                  <a:schemeClr val="tx1">
                    <a:lumMod val="65000"/>
                    <a:lumOff val="35000"/>
                  </a:schemeClr>
                </a:solidFill>
              </a:rPr>
              <a:t>lett</a:t>
            </a:r>
            <a:r>
              <a:rPr lang="it-IT" sz="1200" dirty="0">
                <a:solidFill>
                  <a:schemeClr val="tx1">
                    <a:lumMod val="65000"/>
                    <a:lumOff val="35000"/>
                  </a:schemeClr>
                </a:solidFill>
              </a:rPr>
              <a:t>. b). </a:t>
            </a:r>
          </a:p>
          <a:p>
            <a:pPr marL="0" indent="0" algn="just">
              <a:spcBef>
                <a:spcPts val="0"/>
              </a:spcBef>
              <a:buNone/>
            </a:pPr>
            <a:r>
              <a:rPr lang="it-IT" sz="1200" dirty="0">
                <a:solidFill>
                  <a:schemeClr val="tx1">
                    <a:lumMod val="65000"/>
                    <a:lumOff val="35000"/>
                  </a:schemeClr>
                </a:solidFill>
              </a:rPr>
              <a:t>6. I criteri per la scelta dei dipendenti cui attribuire le posizioni e funzioni di cui al comma 1 sono definiti dalle Amministrazioni. Tali criteri sono oggetto di informazione preventiva ai soggetti sindacali di cui all’art. 9, che possono chiedere al riguardo un incontro. </a:t>
            </a:r>
          </a:p>
          <a:p>
            <a:pPr marL="0" indent="0" algn="just">
              <a:spcBef>
                <a:spcPts val="0"/>
              </a:spcBef>
              <a:buNone/>
            </a:pPr>
            <a:r>
              <a:rPr lang="it-IT" sz="1200" dirty="0">
                <a:solidFill>
                  <a:schemeClr val="tx1">
                    <a:lumMod val="65000"/>
                    <a:lumOff val="35000"/>
                  </a:schemeClr>
                </a:solidFill>
              </a:rPr>
              <a:t>7. Le Amministrazioni attribuiscono ai dipendenti le posizioni e le funzioni di cui al comma 1 secondo le modalità previste dai rispettivi ordinamenti. </a:t>
            </a:r>
          </a:p>
          <a:p>
            <a:pPr marL="0" indent="0" algn="just">
              <a:spcBef>
                <a:spcPts val="0"/>
              </a:spcBef>
              <a:buNone/>
            </a:pPr>
            <a:r>
              <a:rPr lang="it-IT" sz="1200" dirty="0">
                <a:solidFill>
                  <a:schemeClr val="tx1">
                    <a:lumMod val="65000"/>
                    <a:lumOff val="35000"/>
                  </a:schemeClr>
                </a:solidFill>
              </a:rPr>
              <a:t>8. Le indennità di cui ai precedenti commi cessano di essere corrisposte qualora i dipendenti non siano più adibiti alle posizioni organizzative e alle funzioni specialistiche e di responsabilità di cui ai commi 1 e 3. </a:t>
            </a:r>
          </a:p>
          <a:p>
            <a:pPr>
              <a:spcBef>
                <a:spcPts val="0"/>
              </a:spcBef>
            </a:pPr>
            <a:endParaRPr lang="it-IT" sz="1200" dirty="0"/>
          </a:p>
        </p:txBody>
      </p:sp>
      <p:sp>
        <p:nvSpPr>
          <p:cNvPr id="5" name="Segnaposto contenuto 2"/>
          <p:cNvSpPr txBox="1">
            <a:spLocks/>
          </p:cNvSpPr>
          <p:nvPr/>
        </p:nvSpPr>
        <p:spPr>
          <a:xfrm>
            <a:off x="1043603" y="596909"/>
            <a:ext cx="7853261" cy="1030725"/>
          </a:xfrm>
          <a:prstGeom prst="rect">
            <a:avLst/>
          </a:prstGeom>
        </p:spPr>
        <p:txBody>
          <a:bodyPr vert="horz" lIns="91440" tIns="45720" rIns="91440" bIns="45720" rtlCol="0">
            <a:normAutofit/>
          </a:bodyPr>
          <a:lstStyle>
            <a:lvl1pPr marL="257175" indent="-257175" algn="l" defTabSz="685800" rtl="0" eaLnBrk="1" latinLnBrk="0" hangingPunct="1">
              <a:spcBef>
                <a:spcPct val="20000"/>
              </a:spcBef>
              <a:buFont typeface="Arial" panose="020B0604020202020204" pitchFamily="34" charset="0"/>
              <a:buChar char="•"/>
              <a:defRPr sz="2400" kern="1200">
                <a:solidFill>
                  <a:srgbClr val="005400"/>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rgbClr val="005400"/>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005400"/>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5400"/>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005400"/>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lgn="just">
              <a:buNone/>
            </a:pPr>
            <a:r>
              <a:rPr lang="it-IT" sz="2000" dirty="0" smtClean="0">
                <a:solidFill>
                  <a:schemeClr val="accent3">
                    <a:lumMod val="50000"/>
                  </a:schemeClr>
                </a:solidFill>
              </a:rPr>
              <a:t>Per individuare i CRITERI e i FATTORI da utilizzare per la definizione e l’attribuzione delle </a:t>
            </a:r>
            <a:r>
              <a:rPr lang="it-IT" sz="2000" b="1" dirty="0" smtClean="0">
                <a:solidFill>
                  <a:schemeClr val="accent3">
                    <a:lumMod val="50000"/>
                  </a:schemeClr>
                </a:solidFill>
              </a:rPr>
              <a:t>Indennità di Risultato </a:t>
            </a:r>
            <a:r>
              <a:rPr lang="it-IT" sz="2000" dirty="0" smtClean="0">
                <a:solidFill>
                  <a:schemeClr val="accent3">
                    <a:lumMod val="50000"/>
                  </a:schemeClr>
                </a:solidFill>
              </a:rPr>
              <a:t>siamo partiti dalle indicazioni presenti all’art. 91 del CCNL 2008.</a:t>
            </a:r>
          </a:p>
          <a:p>
            <a:pPr marL="285750" indent="-285750" algn="just"/>
            <a:endParaRPr lang="it-IT" sz="2000" dirty="0" smtClean="0">
              <a:solidFill>
                <a:schemeClr val="accent3">
                  <a:lumMod val="50000"/>
                </a:schemeClr>
              </a:solidFill>
            </a:endParaRPr>
          </a:p>
          <a:p>
            <a:pPr marL="0" indent="0">
              <a:buFont typeface="Arial" panose="020B0604020202020204" pitchFamily="34" charset="0"/>
              <a:buNone/>
            </a:pPr>
            <a:endParaRPr lang="it-IT" sz="2800" dirty="0"/>
          </a:p>
        </p:txBody>
      </p:sp>
    </p:spTree>
    <p:extLst>
      <p:ext uri="{BB962C8B-B14F-4D97-AF65-F5344CB8AC3E}">
        <p14:creationId xmlns:p14="http://schemas.microsoft.com/office/powerpoint/2010/main" val="1566980215"/>
      </p:ext>
    </p:extLst>
  </p:cSld>
  <p:clrMapOvr>
    <a:masterClrMapping/>
  </p:clrMapOvr>
  <mc:AlternateContent xmlns:mc="http://schemas.openxmlformats.org/markup-compatibility/2006" xmlns:p14="http://schemas.microsoft.com/office/powerpoint/2010/main">
    <mc:Choice Requires="p14">
      <p:transition p14:dur="0" advClick="0" advTm="8000"/>
    </mc:Choice>
    <mc:Fallback xmlns="">
      <p:transition advClick="0" advTm="8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 SINTESI</a:t>
            </a:r>
            <a:endParaRPr lang="it-IT" dirty="0"/>
          </a:p>
        </p:txBody>
      </p:sp>
      <p:sp>
        <p:nvSpPr>
          <p:cNvPr id="3" name="Segnaposto contenuto 2"/>
          <p:cNvSpPr>
            <a:spLocks noGrp="1"/>
          </p:cNvSpPr>
          <p:nvPr>
            <p:ph idx="1"/>
          </p:nvPr>
        </p:nvSpPr>
        <p:spPr/>
        <p:txBody>
          <a:bodyPr/>
          <a:lstStyle/>
          <a:p>
            <a:pPr marL="0" indent="0" algn="just">
              <a:buNone/>
            </a:pPr>
            <a:r>
              <a:rPr lang="it-IT" dirty="0">
                <a:solidFill>
                  <a:schemeClr val="accent3">
                    <a:lumMod val="50000"/>
                  </a:schemeClr>
                </a:solidFill>
              </a:rPr>
              <a:t>Sulla base delle indicazioni che emergono dal CCNL 2008, sono stati individuati due </a:t>
            </a:r>
            <a:r>
              <a:rPr lang="it-IT" dirty="0" smtClean="0">
                <a:solidFill>
                  <a:schemeClr val="accent3">
                    <a:lumMod val="50000"/>
                  </a:schemeClr>
                </a:solidFill>
              </a:rPr>
              <a:t>criteri: </a:t>
            </a:r>
            <a:endParaRPr lang="it-IT" dirty="0">
              <a:solidFill>
                <a:schemeClr val="accent3">
                  <a:lumMod val="50000"/>
                </a:schemeClr>
              </a:solidFill>
            </a:endParaRPr>
          </a:p>
          <a:p>
            <a:pPr algn="just"/>
            <a:endParaRPr lang="it-IT" dirty="0">
              <a:solidFill>
                <a:schemeClr val="accent3">
                  <a:lumMod val="50000"/>
                </a:schemeClr>
              </a:solidFill>
            </a:endParaRPr>
          </a:p>
          <a:p>
            <a:pPr marL="457200" indent="-457200" algn="just">
              <a:buFont typeface="+mj-lt"/>
              <a:buAutoNum type="alphaUcPeriod"/>
            </a:pPr>
            <a:r>
              <a:rPr lang="it-IT" dirty="0" smtClean="0">
                <a:solidFill>
                  <a:schemeClr val="accent3">
                    <a:lumMod val="50000"/>
                  </a:schemeClr>
                </a:solidFill>
              </a:rPr>
              <a:t>RESPONSABILILIT</a:t>
            </a:r>
            <a:r>
              <a:rPr lang="it-IT" dirty="0">
                <a:solidFill>
                  <a:schemeClr val="accent3">
                    <a:lumMod val="50000"/>
                  </a:schemeClr>
                </a:solidFill>
              </a:rPr>
              <a:t>À</a:t>
            </a:r>
            <a:r>
              <a:rPr lang="it-IT" dirty="0" smtClean="0">
                <a:solidFill>
                  <a:schemeClr val="accent3">
                    <a:lumMod val="50000"/>
                  </a:schemeClr>
                </a:solidFill>
              </a:rPr>
              <a:t> E COMPLESSITÀ </a:t>
            </a:r>
            <a:r>
              <a:rPr lang="it-IT" dirty="0">
                <a:solidFill>
                  <a:schemeClr val="accent3">
                    <a:lumMod val="50000"/>
                  </a:schemeClr>
                </a:solidFill>
              </a:rPr>
              <a:t>DELLA POSIZONE</a:t>
            </a:r>
          </a:p>
          <a:p>
            <a:pPr marL="457200" indent="-457200" algn="just">
              <a:buFont typeface="+mj-lt"/>
              <a:buAutoNum type="alphaUcPeriod"/>
            </a:pPr>
            <a:endParaRPr lang="it-IT" dirty="0">
              <a:solidFill>
                <a:schemeClr val="accent3">
                  <a:lumMod val="50000"/>
                </a:schemeClr>
              </a:solidFill>
            </a:endParaRPr>
          </a:p>
          <a:p>
            <a:pPr marL="457200" indent="-457200" algn="just">
              <a:buFont typeface="+mj-lt"/>
              <a:buAutoNum type="alphaUcPeriod"/>
            </a:pPr>
            <a:r>
              <a:rPr lang="it-IT" dirty="0" smtClean="0">
                <a:solidFill>
                  <a:schemeClr val="accent3">
                    <a:lumMod val="50000"/>
                  </a:schemeClr>
                </a:solidFill>
              </a:rPr>
              <a:t>LIVELLO </a:t>
            </a:r>
            <a:r>
              <a:rPr lang="it-IT" dirty="0">
                <a:solidFill>
                  <a:schemeClr val="accent3">
                    <a:lumMod val="50000"/>
                  </a:schemeClr>
                </a:solidFill>
              </a:rPr>
              <a:t>DI </a:t>
            </a:r>
            <a:r>
              <a:rPr lang="it-IT" dirty="0" smtClean="0">
                <a:solidFill>
                  <a:schemeClr val="accent3">
                    <a:lumMod val="50000"/>
                  </a:schemeClr>
                </a:solidFill>
              </a:rPr>
              <a:t>SPECIALIZZAZIONE E INNOVAZIONE </a:t>
            </a:r>
            <a:r>
              <a:rPr lang="it-IT" dirty="0">
                <a:solidFill>
                  <a:schemeClr val="accent3">
                    <a:lumMod val="50000"/>
                  </a:schemeClr>
                </a:solidFill>
              </a:rPr>
              <a:t>RICHIESTA</a:t>
            </a:r>
          </a:p>
          <a:p>
            <a:endParaRPr lang="it-IT" dirty="0"/>
          </a:p>
        </p:txBody>
      </p:sp>
    </p:spTree>
    <p:extLst>
      <p:ext uri="{BB962C8B-B14F-4D97-AF65-F5344CB8AC3E}">
        <p14:creationId xmlns:p14="http://schemas.microsoft.com/office/powerpoint/2010/main" val="559034355"/>
      </p:ext>
    </p:extLst>
  </p:cSld>
  <p:clrMapOvr>
    <a:masterClrMapping/>
  </p:clrMapOvr>
  <mc:AlternateContent xmlns:mc="http://schemas.openxmlformats.org/markup-compatibility/2006" xmlns:p14="http://schemas.microsoft.com/office/powerpoint/2010/main">
    <mc:Choice Requires="p14">
      <p:transition p14:dur="0" advClick="0" advTm="8000"/>
    </mc:Choice>
    <mc:Fallback xmlns="">
      <p:transition advClick="0" advTm="800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CRITERI</a:t>
            </a:r>
            <a:r>
              <a:rPr lang="it-IT" dirty="0"/>
              <a:t> </a:t>
            </a:r>
            <a:r>
              <a:rPr lang="it-IT" dirty="0" smtClean="0"/>
              <a:t>E FATTORI</a:t>
            </a:r>
            <a:endParaRPr lang="it-IT" dirty="0"/>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1463919384"/>
              </p:ext>
            </p:extLst>
          </p:nvPr>
        </p:nvGraphicFramePr>
        <p:xfrm>
          <a:off x="1636878" y="1646042"/>
          <a:ext cx="6550192" cy="3548528"/>
        </p:xfrm>
        <a:graphic>
          <a:graphicData uri="http://schemas.openxmlformats.org/drawingml/2006/table">
            <a:tbl>
              <a:tblPr firstRow="1" bandRow="1">
                <a:tableStyleId>{5940675A-B579-460E-94D1-54222C63F5DA}</a:tableStyleId>
              </a:tblPr>
              <a:tblGrid>
                <a:gridCol w="2944549"/>
                <a:gridCol w="3605643"/>
              </a:tblGrid>
              <a:tr h="443566">
                <a:tc>
                  <a:txBody>
                    <a:bodyPr/>
                    <a:lstStyle/>
                    <a:p>
                      <a:pPr algn="ctr"/>
                      <a:r>
                        <a:rPr lang="it-IT" dirty="0" smtClean="0"/>
                        <a:t>CRITERI</a:t>
                      </a:r>
                      <a:endParaRPr lang="it-IT" dirty="0"/>
                    </a:p>
                  </a:txBody>
                  <a:tcPr anchor="ctr">
                    <a:solidFill>
                      <a:schemeClr val="bg1">
                        <a:lumMod val="85000"/>
                      </a:schemeClr>
                    </a:solidFill>
                  </a:tcPr>
                </a:tc>
                <a:tc>
                  <a:txBody>
                    <a:bodyPr/>
                    <a:lstStyle/>
                    <a:p>
                      <a:pPr algn="ctr"/>
                      <a:r>
                        <a:rPr lang="it-IT" dirty="0" smtClean="0"/>
                        <a:t>FATTORI</a:t>
                      </a:r>
                      <a:endParaRPr lang="it-IT" dirty="0"/>
                    </a:p>
                  </a:txBody>
                  <a:tcPr anchor="ctr">
                    <a:solidFill>
                      <a:schemeClr val="bg1">
                        <a:lumMod val="85000"/>
                      </a:schemeClr>
                    </a:solidFill>
                  </a:tcPr>
                </a:tc>
              </a:tr>
              <a:tr h="443566">
                <a:tc rowSpan="4">
                  <a:txBody>
                    <a:bodyPr/>
                    <a:lstStyle/>
                    <a:p>
                      <a:pPr algn="ctr"/>
                      <a:r>
                        <a:rPr lang="it-IT" dirty="0" smtClean="0"/>
                        <a:t>A)</a:t>
                      </a:r>
                      <a:r>
                        <a:rPr lang="it-IT" baseline="0" dirty="0" smtClean="0"/>
                        <a:t> </a:t>
                      </a:r>
                      <a:r>
                        <a:rPr lang="it-IT" dirty="0" smtClean="0"/>
                        <a:t>RESPONSABILITÀ E COMPLESSITÀ DELLA POSIZIONE</a:t>
                      </a:r>
                      <a:endParaRPr lang="it-IT" dirty="0"/>
                    </a:p>
                  </a:txBody>
                  <a:tcPr anchor="ctr">
                    <a:solidFill>
                      <a:srgbClr val="FFFFCC"/>
                    </a:solidFill>
                  </a:tcPr>
                </a:tc>
                <a:tc>
                  <a:txBody>
                    <a:bodyPr/>
                    <a:lstStyle/>
                    <a:p>
                      <a:r>
                        <a:rPr lang="it-IT" dirty="0" smtClean="0"/>
                        <a:t>1) N° DI COLLABORATORI</a:t>
                      </a:r>
                      <a:endParaRPr lang="it-IT" dirty="0"/>
                    </a:p>
                  </a:txBody>
                  <a:tcPr anchor="ctr">
                    <a:solidFill>
                      <a:srgbClr val="FFFFCC"/>
                    </a:solidFill>
                  </a:tcPr>
                </a:tc>
              </a:tr>
              <a:tr h="443566">
                <a:tc vMerge="1">
                  <a:txBody>
                    <a:bodyPr/>
                    <a:lstStyle/>
                    <a:p>
                      <a:endParaRPr lang="it-IT" dirty="0"/>
                    </a:p>
                  </a:txBody>
                  <a:tcPr anchor="ctr"/>
                </a:tc>
                <a:tc>
                  <a:txBody>
                    <a:bodyPr/>
                    <a:lstStyle/>
                    <a:p>
                      <a:r>
                        <a:rPr lang="it-IT" dirty="0" smtClean="0"/>
                        <a:t>2) RISORSE FINANZIARIE GESTITE DIRETTAMENTE</a:t>
                      </a:r>
                      <a:endParaRPr lang="it-IT" dirty="0"/>
                    </a:p>
                  </a:txBody>
                  <a:tcPr anchor="ctr">
                    <a:solidFill>
                      <a:srgbClr val="FFFFCC"/>
                    </a:solidFill>
                  </a:tcPr>
                </a:tc>
              </a:tr>
              <a:tr h="443566">
                <a:tc vMerge="1">
                  <a:txBody>
                    <a:bodyPr/>
                    <a:lstStyle/>
                    <a:p>
                      <a:endParaRPr lang="it-IT" dirty="0"/>
                    </a:p>
                  </a:txBody>
                  <a:tcPr anchor="ctr"/>
                </a:tc>
                <a:tc>
                  <a:txBody>
                    <a:bodyPr/>
                    <a:lstStyle/>
                    <a:p>
                      <a:r>
                        <a:rPr lang="it-IT" dirty="0" smtClean="0"/>
                        <a:t>3) GRADO DI COLLABORAZIONE</a:t>
                      </a:r>
                      <a:r>
                        <a:rPr lang="it-IT" baseline="0" dirty="0" smtClean="0"/>
                        <a:t> RICHIESTA</a:t>
                      </a:r>
                      <a:endParaRPr lang="it-IT" dirty="0"/>
                    </a:p>
                  </a:txBody>
                  <a:tcPr anchor="ctr">
                    <a:solidFill>
                      <a:srgbClr val="FFFFCC"/>
                    </a:solidFill>
                  </a:tcPr>
                </a:tc>
              </a:tr>
              <a:tr h="443566">
                <a:tc vMerge="1">
                  <a:txBody>
                    <a:bodyPr/>
                    <a:lstStyle/>
                    <a:p>
                      <a:endParaRPr lang="it-IT" dirty="0"/>
                    </a:p>
                  </a:txBody>
                  <a:tcPr anchor="ctr"/>
                </a:tc>
                <a:tc>
                  <a:txBody>
                    <a:bodyPr/>
                    <a:lstStyle/>
                    <a:p>
                      <a:r>
                        <a:rPr lang="it-IT" dirty="0" smtClean="0"/>
                        <a:t>4) LIVELLO DI CRITICITÀ  DELLA POSIZIONE</a:t>
                      </a:r>
                      <a:endParaRPr lang="it-IT" dirty="0"/>
                    </a:p>
                  </a:txBody>
                  <a:tcPr anchor="ctr">
                    <a:solidFill>
                      <a:srgbClr val="FFFFCC"/>
                    </a:solidFill>
                  </a:tcPr>
                </a:tc>
              </a:tr>
              <a:tr h="443566">
                <a:tc rowSpan="3">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it-IT" strike="noStrike" dirty="0" smtClean="0">
                          <a:solidFill>
                            <a:schemeClr val="tx1"/>
                          </a:solidFill>
                        </a:rPr>
                        <a:t>B)</a:t>
                      </a:r>
                      <a:r>
                        <a:rPr lang="it-IT" strike="noStrike" baseline="0" dirty="0" smtClean="0">
                          <a:solidFill>
                            <a:schemeClr val="tx1"/>
                          </a:solidFill>
                        </a:rPr>
                        <a:t> </a:t>
                      </a:r>
                      <a:r>
                        <a:rPr lang="it-IT" strike="noStrike" dirty="0" smtClean="0">
                          <a:solidFill>
                            <a:schemeClr val="tx1"/>
                          </a:solidFill>
                        </a:rPr>
                        <a:t>LIVELLO DI SPECIALIZZAZIONE E INNOVAZIONE RICHIESTA</a:t>
                      </a:r>
                    </a:p>
                  </a:txBody>
                  <a:tcPr anchor="ctr">
                    <a:solidFill>
                      <a:schemeClr val="accent3">
                        <a:lumMod val="40000"/>
                        <a:lumOff val="60000"/>
                      </a:schemeClr>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it-IT" dirty="0" smtClean="0"/>
                        <a:t>1) LIVELLO</a:t>
                      </a:r>
                      <a:r>
                        <a:rPr lang="it-IT" baseline="0" dirty="0" smtClean="0"/>
                        <a:t> DI SPECIALIZZAZIONE RICHIESTO</a:t>
                      </a:r>
                      <a:endParaRPr lang="it-IT" dirty="0" smtClean="0"/>
                    </a:p>
                  </a:txBody>
                  <a:tcPr anchor="ctr">
                    <a:solidFill>
                      <a:srgbClr val="D7E4BD"/>
                    </a:solidFill>
                  </a:tcPr>
                </a:tc>
              </a:tr>
              <a:tr h="443566">
                <a:tc vMerge="1">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lang="it-IT" strike="noStrike" dirty="0" smtClean="0">
                        <a:solidFill>
                          <a:schemeClr val="tx1"/>
                        </a:solidFill>
                      </a:endParaRPr>
                    </a:p>
                  </a:txBody>
                  <a:tcPr anchor="ct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it-IT" strike="noStrike" dirty="0" smtClean="0">
                          <a:solidFill>
                            <a:schemeClr val="tx1"/>
                          </a:solidFill>
                        </a:rPr>
                        <a:t>2) LIVELLO</a:t>
                      </a:r>
                      <a:r>
                        <a:rPr lang="it-IT" strike="noStrike" baseline="0" dirty="0" smtClean="0">
                          <a:solidFill>
                            <a:schemeClr val="tx1"/>
                          </a:solidFill>
                        </a:rPr>
                        <a:t> DI ESPERIENZE RICHIESTO</a:t>
                      </a:r>
                      <a:endParaRPr lang="it-IT" strike="noStrike" dirty="0" smtClean="0">
                        <a:solidFill>
                          <a:schemeClr val="tx1"/>
                        </a:solidFill>
                      </a:endParaRPr>
                    </a:p>
                  </a:txBody>
                  <a:tcPr anchor="ctr">
                    <a:solidFill>
                      <a:srgbClr val="D7E4BD"/>
                    </a:solidFill>
                  </a:tcPr>
                </a:tc>
              </a:tr>
              <a:tr h="443566">
                <a:tc vMerge="1">
                  <a:txBody>
                    <a:bodyPr/>
                    <a:lstStyle/>
                    <a:p>
                      <a:pPr algn="ctr"/>
                      <a:endParaRPr lang="it-IT" dirty="0"/>
                    </a:p>
                  </a:txBody>
                  <a:tcPr anchor="ct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it-IT" strike="noStrike" dirty="0" smtClean="0">
                          <a:solidFill>
                            <a:schemeClr val="tx1"/>
                          </a:solidFill>
                        </a:rPr>
                        <a:t>3) LIVELLO DI INNOVAZIONE</a:t>
                      </a:r>
                      <a:r>
                        <a:rPr lang="it-IT" strike="noStrike" baseline="0" dirty="0" smtClean="0">
                          <a:solidFill>
                            <a:schemeClr val="tx1"/>
                          </a:solidFill>
                        </a:rPr>
                        <a:t> </a:t>
                      </a:r>
                      <a:r>
                        <a:rPr lang="it-IT" strike="noStrike" dirty="0" smtClean="0">
                          <a:solidFill>
                            <a:schemeClr val="tx1"/>
                          </a:solidFill>
                        </a:rPr>
                        <a:t>RICHIESTA</a:t>
                      </a:r>
                    </a:p>
                  </a:txBody>
                  <a:tcPr anchor="ctr">
                    <a:solidFill>
                      <a:srgbClr val="D7E4BD"/>
                    </a:solidFill>
                  </a:tcPr>
                </a:tc>
              </a:tr>
            </a:tbl>
          </a:graphicData>
        </a:graphic>
      </p:graphicFrame>
    </p:spTree>
    <p:extLst>
      <p:ext uri="{BB962C8B-B14F-4D97-AF65-F5344CB8AC3E}">
        <p14:creationId xmlns:p14="http://schemas.microsoft.com/office/powerpoint/2010/main" val="31641743"/>
      </p:ext>
    </p:extLst>
  </p:cSld>
  <p:clrMapOvr>
    <a:masterClrMapping/>
  </p:clrMapOvr>
  <mc:AlternateContent xmlns:mc="http://schemas.openxmlformats.org/markup-compatibility/2006" xmlns:p14="http://schemas.microsoft.com/office/powerpoint/2010/main">
    <mc:Choice Requires="p14">
      <p:transition p14:dur="0" advClick="0" advTm="8000"/>
    </mc:Choice>
    <mc:Fallback xmlns="">
      <p:transition advClick="0" advTm="800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A) RESPONSABILITÀ </a:t>
            </a:r>
            <a:r>
              <a:rPr lang="it-IT" sz="2800" dirty="0"/>
              <a:t>E COMPLESSITÀ DELLA </a:t>
            </a:r>
            <a:r>
              <a:rPr lang="it-IT" sz="2800" dirty="0" smtClean="0"/>
              <a:t>POSIZIONE</a:t>
            </a:r>
            <a:endParaRPr lang="it-IT" sz="2800" dirty="0"/>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2662988958"/>
              </p:ext>
            </p:extLst>
          </p:nvPr>
        </p:nvGraphicFramePr>
        <p:xfrm>
          <a:off x="1043604" y="1400349"/>
          <a:ext cx="8031636" cy="5228689"/>
        </p:xfrm>
        <a:graphic>
          <a:graphicData uri="http://schemas.openxmlformats.org/drawingml/2006/table">
            <a:tbl>
              <a:tblPr firstRow="1" bandRow="1">
                <a:tableStyleId>{5940675A-B579-460E-94D1-54222C63F5DA}</a:tableStyleId>
              </a:tblPr>
              <a:tblGrid>
                <a:gridCol w="379677"/>
                <a:gridCol w="1674474"/>
                <a:gridCol w="5063084"/>
                <a:gridCol w="914401"/>
              </a:tblGrid>
              <a:tr h="384410">
                <a:tc>
                  <a:txBody>
                    <a:bodyPr/>
                    <a:lstStyle/>
                    <a:p>
                      <a:pPr algn="ctr"/>
                      <a:endParaRPr lang="it-IT" sz="1000" dirty="0"/>
                    </a:p>
                  </a:txBody>
                  <a:tcPr anchor="ctr">
                    <a:solidFill>
                      <a:schemeClr val="bg1">
                        <a:lumMod val="85000"/>
                      </a:schemeClr>
                    </a:solidFill>
                  </a:tcPr>
                </a:tc>
                <a:tc>
                  <a:txBody>
                    <a:bodyPr/>
                    <a:lstStyle/>
                    <a:p>
                      <a:pPr algn="ctr"/>
                      <a:r>
                        <a:rPr lang="it-IT" sz="1000" b="1" dirty="0" smtClean="0"/>
                        <a:t>FATTORE</a:t>
                      </a:r>
                      <a:endParaRPr lang="it-IT" sz="1000" b="1" dirty="0"/>
                    </a:p>
                  </a:txBody>
                  <a:tcPr anchor="ctr">
                    <a:solidFill>
                      <a:schemeClr val="bg1">
                        <a:lumMod val="85000"/>
                      </a:schemeClr>
                    </a:solidFill>
                  </a:tcPr>
                </a:tc>
                <a:tc>
                  <a:txBody>
                    <a:bodyPr/>
                    <a:lstStyle/>
                    <a:p>
                      <a:pPr algn="ctr"/>
                      <a:r>
                        <a:rPr lang="it-IT" sz="1000" b="1" dirty="0" smtClean="0"/>
                        <a:t>DESCRITTORE</a:t>
                      </a:r>
                      <a:endParaRPr lang="it-IT" sz="1000" b="1" dirty="0"/>
                    </a:p>
                  </a:txBody>
                  <a:tcPr anchor="ct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lang="it-IT" sz="1000" b="1" dirty="0" smtClean="0"/>
                        <a:t>PUNTEGGIO</a:t>
                      </a:r>
                    </a:p>
                    <a:p>
                      <a:pPr algn="ctr"/>
                      <a:r>
                        <a:rPr lang="it-IT" sz="1000" b="1" dirty="0" smtClean="0">
                          <a:solidFill>
                            <a:schemeClr val="tx1"/>
                          </a:solidFill>
                        </a:rPr>
                        <a:t>(Delta di 5)</a:t>
                      </a:r>
                      <a:endParaRPr lang="it-IT" sz="1000" b="1" dirty="0">
                        <a:solidFill>
                          <a:schemeClr val="tx1"/>
                        </a:solidFill>
                      </a:endParaRPr>
                    </a:p>
                  </a:txBody>
                  <a:tcPr anchor="ctr">
                    <a:lnL w="12700" cap="flat" cmpd="sng" algn="ctr">
                      <a:solidFill>
                        <a:schemeClr val="tx1"/>
                      </a:solidFill>
                      <a:prstDash val="solid"/>
                      <a:round/>
                      <a:headEnd type="none" w="med" len="med"/>
                      <a:tailEnd type="none" w="med" len="med"/>
                    </a:lnL>
                    <a:solidFill>
                      <a:schemeClr val="bg1">
                        <a:lumMod val="85000"/>
                      </a:schemeClr>
                    </a:solidFill>
                  </a:tcPr>
                </a:tc>
              </a:tr>
              <a:tr h="384410">
                <a:tc rowSpan="16">
                  <a:txBody>
                    <a:bodyPr/>
                    <a:lstStyle/>
                    <a:p>
                      <a:pPr algn="ctr"/>
                      <a:r>
                        <a:rPr lang="it-IT" sz="1200" dirty="0" smtClean="0"/>
                        <a:t>A) RESPONSABILITÀ E COMPLESSITÀ DELLA POSIZIONE</a:t>
                      </a:r>
                      <a:endParaRPr lang="it-IT" sz="1200" dirty="0"/>
                    </a:p>
                  </a:txBody>
                  <a:tcPr vert="vert270" anchor="ctr">
                    <a:solidFill>
                      <a:srgbClr val="FFFFCC"/>
                    </a:solidFill>
                  </a:tcPr>
                </a:tc>
                <a:tc rowSpan="4">
                  <a:txBody>
                    <a:bodyPr/>
                    <a:lstStyle/>
                    <a:p>
                      <a:r>
                        <a:rPr lang="it-IT" sz="1000" b="1" dirty="0" smtClean="0"/>
                        <a:t>1) N° DI COLLABORATORI</a:t>
                      </a:r>
                      <a:endParaRPr lang="it-IT" sz="1000" b="1" dirty="0"/>
                    </a:p>
                  </a:txBody>
                  <a:tcPr anchor="ctr">
                    <a:solidFill>
                      <a:srgbClr val="FFFFCC"/>
                    </a:solidFill>
                  </a:tcPr>
                </a:tc>
                <a:tc>
                  <a:txBody>
                    <a:bodyPr/>
                    <a:lstStyle/>
                    <a:p>
                      <a:pPr marL="0" marR="0" indent="0" algn="just" defTabSz="685800" rtl="0" eaLnBrk="1" fontAlgn="auto" latinLnBrk="0" hangingPunct="1">
                        <a:lnSpc>
                          <a:spcPct val="100000"/>
                        </a:lnSpc>
                        <a:spcBef>
                          <a:spcPts val="0"/>
                        </a:spcBef>
                        <a:spcAft>
                          <a:spcPts val="0"/>
                        </a:spcAft>
                        <a:buClrTx/>
                        <a:buSzTx/>
                        <a:buFont typeface="+mj-lt"/>
                        <a:buNone/>
                        <a:tabLst/>
                        <a:defRPr/>
                      </a:pPr>
                      <a:r>
                        <a:rPr lang="it-IT" sz="1000" b="1" i="0" u="none" strike="noStrike" dirty="0" smtClean="0">
                          <a:solidFill>
                            <a:schemeClr val="tx1"/>
                          </a:solidFill>
                          <a:latin typeface="+mn-lt"/>
                        </a:rPr>
                        <a:t>Al</a:t>
                      </a:r>
                      <a:r>
                        <a:rPr lang="it-IT" sz="1000" b="1" i="0" u="none" strike="noStrike" baseline="0" dirty="0" smtClean="0">
                          <a:solidFill>
                            <a:schemeClr val="tx1"/>
                          </a:solidFill>
                          <a:latin typeface="+mn-lt"/>
                        </a:rPr>
                        <a:t> titolare della posizione è richiesta la supervisione gerarchica di personale caratterizzato da una:</a:t>
                      </a:r>
                      <a:endParaRPr lang="it-IT" sz="1000" b="1" i="0" u="none" strike="noStrike" dirty="0" smtClean="0">
                        <a:solidFill>
                          <a:schemeClr val="tx1"/>
                        </a:solidFill>
                        <a:latin typeface="+mn-lt"/>
                      </a:endParaRPr>
                    </a:p>
                  </a:txBody>
                  <a:tcPr anchor="ctr">
                    <a:lnR w="12700"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lang="it-IT" sz="1000" dirty="0" smtClean="0"/>
                    </a:p>
                    <a:p>
                      <a:pPr marL="0" marR="0" indent="0" algn="ctr" defTabSz="685800" rtl="0" eaLnBrk="1" fontAlgn="auto" latinLnBrk="0" hangingPunct="1">
                        <a:lnSpc>
                          <a:spcPct val="100000"/>
                        </a:lnSpc>
                        <a:spcBef>
                          <a:spcPts val="0"/>
                        </a:spcBef>
                        <a:spcAft>
                          <a:spcPts val="0"/>
                        </a:spcAft>
                        <a:buClrTx/>
                        <a:buSzTx/>
                        <a:buFontTx/>
                        <a:buNone/>
                        <a:tabLst/>
                        <a:defRPr/>
                      </a:pPr>
                      <a:endParaRPr lang="it-IT" sz="1000" dirty="0" smtClean="0"/>
                    </a:p>
                  </a:txBody>
                  <a:tcPr anchor="ctr">
                    <a:lnL w="12700" cap="flat" cmpd="sng" algn="ctr">
                      <a:solidFill>
                        <a:schemeClr val="tx1"/>
                      </a:solidFill>
                      <a:prstDash val="solid"/>
                      <a:round/>
                      <a:headEnd type="none" w="med" len="med"/>
                      <a:tailEnd type="none" w="med" len="med"/>
                    </a:lnL>
                    <a:lnB w="3175" cap="flat" cmpd="sng" algn="ctr">
                      <a:solidFill>
                        <a:schemeClr val="tx1"/>
                      </a:solidFill>
                      <a:prstDash val="solid"/>
                      <a:round/>
                      <a:headEnd type="none" w="med" len="med"/>
                      <a:tailEnd type="none" w="med" len="med"/>
                    </a:lnB>
                  </a:tcPr>
                </a:tc>
              </a:tr>
              <a:tr h="236560">
                <a:tc vMerge="1">
                  <a:txBody>
                    <a:bodyPr/>
                    <a:lstStyle/>
                    <a:p>
                      <a:endParaRPr lang="it-IT"/>
                    </a:p>
                  </a:txBody>
                  <a:tcPr/>
                </a:tc>
                <a:tc vMerge="1">
                  <a:txBody>
                    <a:bodyPr/>
                    <a:lstStyle/>
                    <a:p>
                      <a:endParaRPr lang="it-IT"/>
                    </a:p>
                  </a:txBody>
                  <a:tcPr/>
                </a:tc>
                <a:tc>
                  <a:txBody>
                    <a:bodyPr/>
                    <a:lstStyle/>
                    <a:p>
                      <a:pPr marL="0" marR="0" indent="0" algn="just" defTabSz="685800" rtl="0" eaLnBrk="1" fontAlgn="auto" latinLnBrk="0" hangingPunct="1">
                        <a:lnSpc>
                          <a:spcPct val="100000"/>
                        </a:lnSpc>
                        <a:spcBef>
                          <a:spcPts val="0"/>
                        </a:spcBef>
                        <a:spcAft>
                          <a:spcPts val="0"/>
                        </a:spcAft>
                        <a:buClrTx/>
                        <a:buSzTx/>
                        <a:buFont typeface="+mj-lt"/>
                        <a:buNone/>
                        <a:tabLst/>
                        <a:defRPr/>
                      </a:pPr>
                      <a:r>
                        <a:rPr lang="it-IT" sz="1000" dirty="0" smtClean="0">
                          <a:solidFill>
                            <a:schemeClr val="tx1"/>
                          </a:solidFill>
                        </a:rPr>
                        <a:t>a) numerosità</a:t>
                      </a:r>
                      <a:r>
                        <a:rPr lang="it-IT" sz="1000" baseline="0" dirty="0" smtClean="0">
                          <a:solidFill>
                            <a:schemeClr val="tx1"/>
                          </a:solidFill>
                        </a:rPr>
                        <a:t> BASSA (fino a 5)</a:t>
                      </a:r>
                    </a:p>
                  </a:txBody>
                  <a:tcPr anchor="ctr">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it-IT" sz="1000" dirty="0" smtClean="0">
                          <a:solidFill>
                            <a:schemeClr val="tx1"/>
                          </a:solidFill>
                        </a:rPr>
                        <a:t>Da</a:t>
                      </a:r>
                      <a:r>
                        <a:rPr lang="it-IT" sz="1000" baseline="0" dirty="0" smtClean="0">
                          <a:solidFill>
                            <a:schemeClr val="tx1"/>
                          </a:solidFill>
                        </a:rPr>
                        <a:t> 5 a 15</a:t>
                      </a:r>
                      <a:endParaRPr lang="it-IT" sz="1000" dirty="0" smtClean="0">
                        <a:solidFill>
                          <a:schemeClr val="tx1"/>
                        </a:solidFill>
                      </a:endParaRPr>
                    </a:p>
                  </a:txBody>
                  <a:tcPr anchor="ctr">
                    <a:lnL w="127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242339">
                <a:tc vMerge="1">
                  <a:txBody>
                    <a:bodyPr/>
                    <a:lstStyle/>
                    <a:p>
                      <a:endParaRPr lang="it-IT"/>
                    </a:p>
                  </a:txBody>
                  <a:tcPr/>
                </a:tc>
                <a:tc vMerge="1">
                  <a:txBody>
                    <a:bodyPr/>
                    <a:lstStyle/>
                    <a:p>
                      <a:endParaRPr lang="it-IT"/>
                    </a:p>
                  </a:txBody>
                  <a:tcPr/>
                </a:tc>
                <a:tc>
                  <a:txBody>
                    <a:bodyPr/>
                    <a:lstStyle/>
                    <a:p>
                      <a:pPr marL="0" marR="0" indent="0" algn="just" defTabSz="685800" rtl="0" eaLnBrk="1" fontAlgn="auto" latinLnBrk="0" hangingPunct="1">
                        <a:lnSpc>
                          <a:spcPct val="100000"/>
                        </a:lnSpc>
                        <a:spcBef>
                          <a:spcPts val="0"/>
                        </a:spcBef>
                        <a:spcAft>
                          <a:spcPts val="0"/>
                        </a:spcAft>
                        <a:buClrTx/>
                        <a:buSzTx/>
                        <a:buFont typeface="+mj-lt"/>
                        <a:buNone/>
                        <a:tabLst/>
                        <a:defRPr/>
                      </a:pPr>
                      <a:r>
                        <a:rPr lang="it-IT" sz="1000" dirty="0" smtClean="0">
                          <a:solidFill>
                            <a:schemeClr val="tx1"/>
                          </a:solidFill>
                        </a:rPr>
                        <a:t>b) numerosità</a:t>
                      </a:r>
                      <a:r>
                        <a:rPr lang="it-IT" sz="1000" baseline="0" dirty="0" smtClean="0">
                          <a:solidFill>
                            <a:schemeClr val="tx1"/>
                          </a:solidFill>
                        </a:rPr>
                        <a:t> MEDIA (da 6 a10)</a:t>
                      </a:r>
                    </a:p>
                  </a:txBody>
                  <a:tcPr anchor="ctr">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it-IT" sz="1000" dirty="0" smtClean="0">
                          <a:solidFill>
                            <a:schemeClr val="tx1"/>
                          </a:solidFill>
                        </a:rPr>
                        <a:t>Da 20 a 30</a:t>
                      </a:r>
                    </a:p>
                  </a:txBody>
                  <a:tcPr anchor="ctr">
                    <a:lnL w="127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236560">
                <a:tc vMerge="1">
                  <a:txBody>
                    <a:bodyPr/>
                    <a:lstStyle/>
                    <a:p>
                      <a:endParaRPr lang="it-IT"/>
                    </a:p>
                  </a:txBody>
                  <a:tcPr/>
                </a:tc>
                <a:tc vMerge="1">
                  <a:txBody>
                    <a:bodyPr/>
                    <a:lstStyle/>
                    <a:p>
                      <a:endParaRPr lang="it-IT"/>
                    </a:p>
                  </a:txBody>
                  <a:tcPr/>
                </a:tc>
                <a:tc>
                  <a:txBody>
                    <a:bodyPr/>
                    <a:lstStyle/>
                    <a:p>
                      <a:pPr marL="0" marR="0" indent="0" algn="just" defTabSz="685800" rtl="0" eaLnBrk="1" fontAlgn="auto" latinLnBrk="0" hangingPunct="1">
                        <a:lnSpc>
                          <a:spcPct val="100000"/>
                        </a:lnSpc>
                        <a:spcBef>
                          <a:spcPts val="0"/>
                        </a:spcBef>
                        <a:spcAft>
                          <a:spcPts val="0"/>
                        </a:spcAft>
                        <a:buClrTx/>
                        <a:buSzTx/>
                        <a:buFont typeface="+mj-lt"/>
                        <a:buNone/>
                        <a:tabLst/>
                        <a:defRPr/>
                      </a:pPr>
                      <a:r>
                        <a:rPr lang="it-IT" sz="1000" dirty="0" smtClean="0">
                          <a:solidFill>
                            <a:schemeClr val="tx1"/>
                          </a:solidFill>
                        </a:rPr>
                        <a:t>c) numerosità</a:t>
                      </a:r>
                      <a:r>
                        <a:rPr lang="it-IT" sz="1000" baseline="0" dirty="0" smtClean="0">
                          <a:solidFill>
                            <a:schemeClr val="tx1"/>
                          </a:solidFill>
                        </a:rPr>
                        <a:t> ALTA (superiore </a:t>
                      </a:r>
                      <a:r>
                        <a:rPr lang="it-IT" sz="1000" baseline="0" smtClean="0">
                          <a:solidFill>
                            <a:schemeClr val="tx1"/>
                          </a:solidFill>
                        </a:rPr>
                        <a:t>a 10)</a:t>
                      </a:r>
                      <a:endParaRPr lang="it-IT" sz="1000" dirty="0" smtClean="0">
                        <a:solidFill>
                          <a:schemeClr val="tx1"/>
                        </a:solidFill>
                      </a:endParaRPr>
                    </a:p>
                  </a:txBody>
                  <a:tcPr anchor="ctr">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it-IT" sz="1000" dirty="0" smtClean="0">
                          <a:solidFill>
                            <a:schemeClr val="tx1"/>
                          </a:solidFill>
                        </a:rPr>
                        <a:t>Da 35 a 50</a:t>
                      </a:r>
                    </a:p>
                  </a:txBody>
                  <a:tcPr anchor="ctr">
                    <a:lnL w="127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r>
              <a:tr h="236993">
                <a:tc vMerge="1">
                  <a:txBody>
                    <a:bodyPr/>
                    <a:lstStyle/>
                    <a:p>
                      <a:endParaRPr lang="it-IT" dirty="0"/>
                    </a:p>
                  </a:txBody>
                  <a:tcPr/>
                </a:tc>
                <a:tc rowSpan="4">
                  <a:txBody>
                    <a:bodyPr/>
                    <a:lstStyle/>
                    <a:p>
                      <a:r>
                        <a:rPr lang="it-IT" sz="1000" b="1" dirty="0" smtClean="0"/>
                        <a:t>2) RISORSE FINANZIARIE GESTITE DIRETTAMENTE DAL TITOLARE DELLA POSIZIONE</a:t>
                      </a:r>
                      <a:endParaRPr lang="it-IT" sz="1000" b="1" dirty="0"/>
                    </a:p>
                  </a:txBody>
                  <a:tcPr anchor="ctr">
                    <a:solidFill>
                      <a:srgbClr val="FFFFCC"/>
                    </a:solidFill>
                  </a:tcPr>
                </a:tc>
                <a:tc>
                  <a:txBody>
                    <a:bodyPr/>
                    <a:lstStyle/>
                    <a:p>
                      <a:pPr marL="0" indent="0" algn="just">
                        <a:buFont typeface="+mj-lt"/>
                        <a:buNone/>
                      </a:pPr>
                      <a:r>
                        <a:rPr lang="it-IT" sz="1000" b="1" i="0" u="none" strike="noStrike" dirty="0" smtClean="0">
                          <a:solidFill>
                            <a:schemeClr val="tx1"/>
                          </a:solidFill>
                          <a:latin typeface="+mn-lt"/>
                        </a:rPr>
                        <a:t>La quantità di </a:t>
                      </a:r>
                      <a:r>
                        <a:rPr lang="it-IT" sz="1000" b="1" i="0" u="none" strike="noStrike" baseline="0" dirty="0" smtClean="0">
                          <a:solidFill>
                            <a:schemeClr val="tx1"/>
                          </a:solidFill>
                          <a:latin typeface="+mn-lt"/>
                        </a:rPr>
                        <a:t>risorse finanziarie di cui il titolare della posizione è amministrativamente e formalmente responsabile può essere:</a:t>
                      </a:r>
                      <a:endParaRPr lang="it-IT" sz="1000" b="1" dirty="0" smtClean="0">
                        <a:solidFill>
                          <a:schemeClr val="tx1"/>
                        </a:solidFill>
                      </a:endParaRPr>
                    </a:p>
                  </a:txBody>
                  <a:tcPr anchor="ctr">
                    <a:lnR w="12700"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lang="it-IT" sz="1000" dirty="0" smtClean="0">
                        <a:solidFill>
                          <a:schemeClr val="tx1"/>
                        </a:solidFill>
                      </a:endParaRPr>
                    </a:p>
                  </a:txBody>
                  <a:tcPr anchor="ctr">
                    <a:lnL w="12700" cap="flat" cmpd="sng" algn="ctr">
                      <a:solidFill>
                        <a:schemeClr val="tx1"/>
                      </a:solidFill>
                      <a:prstDash val="solid"/>
                      <a:round/>
                      <a:headEnd type="none" w="med" len="med"/>
                      <a:tailEnd type="none" w="med" len="med"/>
                    </a:lnL>
                    <a:lnB w="3175" cap="flat" cmpd="sng" algn="ctr">
                      <a:solidFill>
                        <a:schemeClr val="tx1"/>
                      </a:solidFill>
                      <a:prstDash val="solid"/>
                      <a:round/>
                      <a:headEnd type="none" w="med" len="med"/>
                      <a:tailEnd type="none" w="med" len="med"/>
                    </a:lnB>
                  </a:tcPr>
                </a:tc>
              </a:tr>
              <a:tr h="236560">
                <a:tc vMerge="1">
                  <a:txBody>
                    <a:bodyPr/>
                    <a:lstStyle/>
                    <a:p>
                      <a:endParaRPr lang="it-IT"/>
                    </a:p>
                  </a:txBody>
                  <a:tcPr/>
                </a:tc>
                <a:tc vMerge="1">
                  <a:txBody>
                    <a:bodyPr/>
                    <a:lstStyle/>
                    <a:p>
                      <a:endParaRPr lang="it-IT"/>
                    </a:p>
                  </a:txBody>
                  <a:tcPr/>
                </a:tc>
                <a:tc>
                  <a:txBody>
                    <a:bodyPr/>
                    <a:lstStyle/>
                    <a:p>
                      <a:pPr marL="0" marR="0" indent="0" algn="just" defTabSz="685800" rtl="0" eaLnBrk="1" fontAlgn="auto" latinLnBrk="0" hangingPunct="1">
                        <a:lnSpc>
                          <a:spcPct val="100000"/>
                        </a:lnSpc>
                        <a:spcBef>
                          <a:spcPts val="0"/>
                        </a:spcBef>
                        <a:spcAft>
                          <a:spcPts val="0"/>
                        </a:spcAft>
                        <a:buClrTx/>
                        <a:buSzTx/>
                        <a:buFont typeface="+mj-lt"/>
                        <a:buNone/>
                        <a:tabLst/>
                        <a:defRPr/>
                      </a:pPr>
                      <a:r>
                        <a:rPr lang="it-IT" sz="1000" baseline="0" dirty="0" smtClean="0">
                          <a:solidFill>
                            <a:schemeClr val="tx1"/>
                          </a:solidFill>
                        </a:rPr>
                        <a:t>a) Inferiore € 50.000</a:t>
                      </a:r>
                    </a:p>
                  </a:txBody>
                  <a:tcPr anchor="ctr">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it-IT" sz="1000" dirty="0" smtClean="0">
                          <a:solidFill>
                            <a:schemeClr val="tx1"/>
                          </a:solidFill>
                        </a:rPr>
                        <a:t>Da</a:t>
                      </a:r>
                      <a:r>
                        <a:rPr lang="it-IT" sz="1000" baseline="0" dirty="0" smtClean="0">
                          <a:solidFill>
                            <a:schemeClr val="tx1"/>
                          </a:solidFill>
                        </a:rPr>
                        <a:t> 5 a 15</a:t>
                      </a:r>
                      <a:endParaRPr lang="it-IT" sz="1000" dirty="0" smtClean="0">
                        <a:solidFill>
                          <a:schemeClr val="tx1"/>
                        </a:solidFill>
                      </a:endParaRPr>
                    </a:p>
                  </a:txBody>
                  <a:tcPr anchor="ctr">
                    <a:lnL w="127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256984">
                <a:tc vMerge="1">
                  <a:txBody>
                    <a:bodyPr/>
                    <a:lstStyle/>
                    <a:p>
                      <a:endParaRPr lang="it-IT"/>
                    </a:p>
                  </a:txBody>
                  <a:tcPr/>
                </a:tc>
                <a:tc vMerge="1">
                  <a:txBody>
                    <a:bodyPr/>
                    <a:lstStyle/>
                    <a:p>
                      <a:endParaRPr lang="it-IT"/>
                    </a:p>
                  </a:txBody>
                  <a:tcPr/>
                </a:tc>
                <a:tc>
                  <a:txBody>
                    <a:bodyPr/>
                    <a:lstStyle/>
                    <a:p>
                      <a:pPr marL="0" marR="0" indent="0" algn="just" defTabSz="685800" rtl="0" eaLnBrk="1" fontAlgn="auto" latinLnBrk="0" hangingPunct="1">
                        <a:lnSpc>
                          <a:spcPct val="100000"/>
                        </a:lnSpc>
                        <a:spcBef>
                          <a:spcPts val="0"/>
                        </a:spcBef>
                        <a:spcAft>
                          <a:spcPts val="0"/>
                        </a:spcAft>
                        <a:buClrTx/>
                        <a:buSzTx/>
                        <a:buFont typeface="+mj-lt"/>
                        <a:buNone/>
                        <a:tabLst/>
                        <a:defRPr/>
                      </a:pPr>
                      <a:r>
                        <a:rPr lang="it-IT" sz="1000" baseline="0" dirty="0" smtClean="0">
                          <a:solidFill>
                            <a:schemeClr val="tx1"/>
                          </a:solidFill>
                        </a:rPr>
                        <a:t>b) da € 50.001 a € 100.000</a:t>
                      </a:r>
                    </a:p>
                  </a:txBody>
                  <a:tcPr anchor="ctr">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it-IT" sz="1000" dirty="0" smtClean="0">
                          <a:solidFill>
                            <a:schemeClr val="tx1"/>
                          </a:solidFill>
                        </a:rPr>
                        <a:t>Da 20 a 30</a:t>
                      </a:r>
                    </a:p>
                  </a:txBody>
                  <a:tcPr anchor="ctr">
                    <a:lnL w="127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236560">
                <a:tc vMerge="1">
                  <a:txBody>
                    <a:bodyPr/>
                    <a:lstStyle/>
                    <a:p>
                      <a:endParaRPr lang="it-IT"/>
                    </a:p>
                  </a:txBody>
                  <a:tcPr/>
                </a:tc>
                <a:tc vMerge="1">
                  <a:txBody>
                    <a:bodyPr/>
                    <a:lstStyle/>
                    <a:p>
                      <a:endParaRPr lang="it-IT"/>
                    </a:p>
                  </a:txBody>
                  <a:tcPr/>
                </a:tc>
                <a:tc>
                  <a:txBody>
                    <a:bodyPr/>
                    <a:lstStyle/>
                    <a:p>
                      <a:pPr marL="0" marR="0" indent="0" algn="just" defTabSz="685800" rtl="0" eaLnBrk="1" fontAlgn="auto" latinLnBrk="0" hangingPunct="1">
                        <a:lnSpc>
                          <a:spcPct val="100000"/>
                        </a:lnSpc>
                        <a:spcBef>
                          <a:spcPts val="0"/>
                        </a:spcBef>
                        <a:spcAft>
                          <a:spcPts val="0"/>
                        </a:spcAft>
                        <a:buClrTx/>
                        <a:buSzTx/>
                        <a:buFont typeface="+mj-lt"/>
                        <a:buNone/>
                        <a:tabLst/>
                        <a:defRPr/>
                      </a:pPr>
                      <a:r>
                        <a:rPr lang="it-IT" sz="1000" baseline="0" dirty="0" smtClean="0">
                          <a:solidFill>
                            <a:schemeClr val="tx1"/>
                          </a:solidFill>
                        </a:rPr>
                        <a:t>c) Superiore a € 100.000 </a:t>
                      </a:r>
                    </a:p>
                  </a:txBody>
                  <a:tcPr anchor="ctr">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it-IT" sz="1000" dirty="0" smtClean="0">
                          <a:solidFill>
                            <a:schemeClr val="tx1"/>
                          </a:solidFill>
                        </a:rPr>
                        <a:t>Da 35 a 50</a:t>
                      </a:r>
                    </a:p>
                  </a:txBody>
                  <a:tcPr anchor="ctr">
                    <a:lnL w="127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r>
              <a:tr h="0">
                <a:tc vMerge="1">
                  <a:txBody>
                    <a:bodyPr/>
                    <a:lstStyle/>
                    <a:p>
                      <a:endParaRPr lang="it-IT" dirty="0"/>
                    </a:p>
                  </a:txBody>
                  <a:tcPr/>
                </a:tc>
                <a:tc rowSpan="4">
                  <a:txBody>
                    <a:bodyPr/>
                    <a:lstStyle/>
                    <a:p>
                      <a:r>
                        <a:rPr lang="it-IT" sz="1000" b="1" dirty="0" smtClean="0"/>
                        <a:t>3) GRADO DI COLLABORAZIONE</a:t>
                      </a:r>
                      <a:r>
                        <a:rPr lang="it-IT" sz="1000" b="1" baseline="0" dirty="0" smtClean="0"/>
                        <a:t> RICHIESTA</a:t>
                      </a:r>
                      <a:endParaRPr lang="it-IT" sz="1000" b="1" dirty="0"/>
                    </a:p>
                  </a:txBody>
                  <a:tcPr anchor="ctr">
                    <a:solidFill>
                      <a:srgbClr val="FFFFCC"/>
                    </a:solidFill>
                  </a:tcPr>
                </a:tc>
                <a:tc>
                  <a:txBody>
                    <a:bodyPr/>
                    <a:lstStyle/>
                    <a:p>
                      <a:pPr marL="0" marR="0" indent="0" algn="just" defTabSz="685800" rtl="0" eaLnBrk="1" fontAlgn="auto" latinLnBrk="0" hangingPunct="1">
                        <a:lnSpc>
                          <a:spcPct val="100000"/>
                        </a:lnSpc>
                        <a:spcBef>
                          <a:spcPts val="0"/>
                        </a:spcBef>
                        <a:spcAft>
                          <a:spcPts val="0"/>
                        </a:spcAft>
                        <a:buClrTx/>
                        <a:buSzTx/>
                        <a:buFont typeface="+mj-lt"/>
                        <a:buNone/>
                        <a:tabLst/>
                        <a:defRPr/>
                      </a:pPr>
                      <a:r>
                        <a:rPr lang="it-IT" sz="1000" b="1" dirty="0" smtClean="0">
                          <a:solidFill>
                            <a:schemeClr val="tx1"/>
                          </a:solidFill>
                        </a:rPr>
                        <a:t>La</a:t>
                      </a:r>
                      <a:r>
                        <a:rPr lang="it-IT" sz="1000" b="1" baseline="0" dirty="0" smtClean="0">
                          <a:solidFill>
                            <a:schemeClr val="tx1"/>
                          </a:solidFill>
                        </a:rPr>
                        <a:t> quantità di soggetti con cui la posizione deve relazionarsi e/o collaborare è:</a:t>
                      </a:r>
                      <a:endParaRPr lang="it-IT" sz="1000" b="1" dirty="0" smtClean="0">
                        <a:solidFill>
                          <a:schemeClr val="tx1"/>
                        </a:solidFill>
                      </a:endParaRPr>
                    </a:p>
                  </a:txBody>
                  <a:tcPr anchor="ctr">
                    <a:lnR w="12700"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lang="it-IT" sz="1000" dirty="0" smtClean="0">
                        <a:solidFill>
                          <a:schemeClr val="tx1"/>
                        </a:solidFill>
                      </a:endParaRPr>
                    </a:p>
                  </a:txBody>
                  <a:tcPr anchor="ctr">
                    <a:lnL w="12700" cap="flat" cmpd="sng" algn="ctr">
                      <a:solidFill>
                        <a:schemeClr val="tx1"/>
                      </a:solidFill>
                      <a:prstDash val="solid"/>
                      <a:round/>
                      <a:headEnd type="none" w="med" len="med"/>
                      <a:tailEnd type="none" w="med" len="med"/>
                    </a:lnL>
                    <a:lnB w="3175" cap="flat" cmpd="sng" algn="ctr">
                      <a:solidFill>
                        <a:schemeClr val="tx1"/>
                      </a:solidFill>
                      <a:prstDash val="solid"/>
                      <a:round/>
                      <a:headEnd type="none" w="med" len="med"/>
                      <a:tailEnd type="none" w="med" len="med"/>
                    </a:lnB>
                  </a:tcPr>
                </a:tc>
              </a:tr>
              <a:tr h="247305">
                <a:tc vMerge="1">
                  <a:txBody>
                    <a:bodyPr/>
                    <a:lstStyle/>
                    <a:p>
                      <a:endParaRPr lang="it-IT"/>
                    </a:p>
                  </a:txBody>
                  <a:tcPr/>
                </a:tc>
                <a:tc vMerge="1">
                  <a:txBody>
                    <a:bodyPr/>
                    <a:lstStyle/>
                    <a:p>
                      <a:endParaRPr lang="it-IT"/>
                    </a:p>
                  </a:txBody>
                  <a:tcPr/>
                </a:tc>
                <a:tc>
                  <a:txBody>
                    <a:bodyPr/>
                    <a:lstStyle/>
                    <a:p>
                      <a:pPr marL="0" marR="0" indent="0" algn="just" defTabSz="685800" rtl="0" eaLnBrk="1" fontAlgn="auto" latinLnBrk="0" hangingPunct="1">
                        <a:lnSpc>
                          <a:spcPct val="100000"/>
                        </a:lnSpc>
                        <a:spcBef>
                          <a:spcPts val="0"/>
                        </a:spcBef>
                        <a:spcAft>
                          <a:spcPts val="0"/>
                        </a:spcAft>
                        <a:buClrTx/>
                        <a:buSzTx/>
                        <a:buFont typeface="+mj-lt"/>
                        <a:buNone/>
                        <a:tabLst/>
                        <a:defRPr/>
                      </a:pPr>
                      <a:r>
                        <a:rPr lang="it-IT" sz="1000" baseline="0" dirty="0" smtClean="0">
                          <a:solidFill>
                            <a:schemeClr val="tx1"/>
                          </a:solidFill>
                        </a:rPr>
                        <a:t>a) BASSA, quando la numerosità è limitata e gli interlocutori sono sostanzialmente semplici</a:t>
                      </a:r>
                    </a:p>
                  </a:txBody>
                  <a:tcPr anchor="ctr">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it-IT" sz="1000" dirty="0" smtClean="0">
                          <a:solidFill>
                            <a:schemeClr val="tx1"/>
                          </a:solidFill>
                        </a:rPr>
                        <a:t>Da</a:t>
                      </a:r>
                      <a:r>
                        <a:rPr lang="it-IT" sz="1000" baseline="0" dirty="0" smtClean="0">
                          <a:solidFill>
                            <a:schemeClr val="tx1"/>
                          </a:solidFill>
                        </a:rPr>
                        <a:t> 5 a 15</a:t>
                      </a:r>
                      <a:endParaRPr lang="it-IT" sz="1000" dirty="0" smtClean="0">
                        <a:solidFill>
                          <a:schemeClr val="tx1"/>
                        </a:solidFill>
                      </a:endParaRPr>
                    </a:p>
                  </a:txBody>
                  <a:tcPr anchor="ctr">
                    <a:lnL w="127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192024">
                <a:tc vMerge="1">
                  <a:txBody>
                    <a:bodyPr/>
                    <a:lstStyle/>
                    <a:p>
                      <a:endParaRPr lang="it-IT"/>
                    </a:p>
                  </a:txBody>
                  <a:tcPr/>
                </a:tc>
                <a:tc vMerge="1">
                  <a:txBody>
                    <a:bodyPr/>
                    <a:lstStyle/>
                    <a:p>
                      <a:endParaRPr lang="it-IT"/>
                    </a:p>
                  </a:txBody>
                  <a:tcPr/>
                </a:tc>
                <a:tc>
                  <a:txBody>
                    <a:bodyPr/>
                    <a:lstStyle/>
                    <a:p>
                      <a:pPr marL="0" marR="0" indent="0" algn="just" defTabSz="685800" rtl="0" eaLnBrk="1" fontAlgn="auto" latinLnBrk="0" hangingPunct="1">
                        <a:lnSpc>
                          <a:spcPct val="100000"/>
                        </a:lnSpc>
                        <a:spcBef>
                          <a:spcPts val="0"/>
                        </a:spcBef>
                        <a:spcAft>
                          <a:spcPts val="0"/>
                        </a:spcAft>
                        <a:buClrTx/>
                        <a:buSzTx/>
                        <a:buFont typeface="+mj-lt"/>
                        <a:buNone/>
                        <a:tabLst/>
                        <a:defRPr/>
                      </a:pPr>
                      <a:r>
                        <a:rPr lang="it-IT" sz="1000" baseline="0" dirty="0" smtClean="0">
                          <a:solidFill>
                            <a:schemeClr val="tx1"/>
                          </a:solidFill>
                        </a:rPr>
                        <a:t>b) MEDIA, quando la numerosità è medio-alta e gli interlocutori sono sostanzialmente semplici</a:t>
                      </a:r>
                    </a:p>
                  </a:txBody>
                  <a:tcPr anchor="ctr">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it-IT" sz="1000" dirty="0" smtClean="0">
                          <a:solidFill>
                            <a:schemeClr val="tx1"/>
                          </a:solidFill>
                        </a:rPr>
                        <a:t>Da 20 a 30</a:t>
                      </a:r>
                    </a:p>
                  </a:txBody>
                  <a:tcPr anchor="ctr">
                    <a:lnL w="127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384410">
                <a:tc vMerge="1">
                  <a:txBody>
                    <a:bodyPr/>
                    <a:lstStyle/>
                    <a:p>
                      <a:endParaRPr lang="it-IT"/>
                    </a:p>
                  </a:txBody>
                  <a:tcPr/>
                </a:tc>
                <a:tc vMerge="1">
                  <a:txBody>
                    <a:bodyPr/>
                    <a:lstStyle/>
                    <a:p>
                      <a:endParaRPr lang="it-IT"/>
                    </a:p>
                  </a:txBody>
                  <a:tcPr/>
                </a:tc>
                <a:tc>
                  <a:txBody>
                    <a:bodyPr/>
                    <a:lstStyle/>
                    <a:p>
                      <a:pPr marL="0" marR="0" indent="0" algn="just" defTabSz="685800" rtl="0" eaLnBrk="1" fontAlgn="auto" latinLnBrk="0" hangingPunct="1">
                        <a:lnSpc>
                          <a:spcPct val="100000"/>
                        </a:lnSpc>
                        <a:spcBef>
                          <a:spcPts val="0"/>
                        </a:spcBef>
                        <a:spcAft>
                          <a:spcPts val="0"/>
                        </a:spcAft>
                        <a:buClrTx/>
                        <a:buSzTx/>
                        <a:buFont typeface="+mj-lt"/>
                        <a:buNone/>
                        <a:tabLst/>
                        <a:defRPr/>
                      </a:pPr>
                      <a:r>
                        <a:rPr lang="it-IT" sz="1000" baseline="0" dirty="0" smtClean="0">
                          <a:solidFill>
                            <a:schemeClr val="tx1"/>
                          </a:solidFill>
                        </a:rPr>
                        <a:t>c) ALTA, quando, indipendentemente dalla numerosità di soggetti con cui la posizione si relaziona, gli interlocutori sono molto complessi e prevalentemente esterni all’Ateneo</a:t>
                      </a:r>
                      <a:endParaRPr lang="it-IT" sz="1000" dirty="0" smtClean="0">
                        <a:solidFill>
                          <a:schemeClr val="tx1"/>
                        </a:solidFill>
                      </a:endParaRPr>
                    </a:p>
                  </a:txBody>
                  <a:tcPr anchor="ctr">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it-IT" sz="1000" dirty="0" smtClean="0">
                          <a:solidFill>
                            <a:schemeClr val="tx1"/>
                          </a:solidFill>
                        </a:rPr>
                        <a:t>Da 35 a 50</a:t>
                      </a:r>
                    </a:p>
                  </a:txBody>
                  <a:tcPr anchor="ctr">
                    <a:lnL w="127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r>
              <a:tr h="201320">
                <a:tc vMerge="1">
                  <a:txBody>
                    <a:bodyPr/>
                    <a:lstStyle/>
                    <a:p>
                      <a:endParaRPr lang="it-IT" dirty="0"/>
                    </a:p>
                  </a:txBody>
                  <a:tcPr/>
                </a:tc>
                <a:tc rowSpan="4">
                  <a:txBody>
                    <a:bodyPr/>
                    <a:lstStyle/>
                    <a:p>
                      <a:r>
                        <a:rPr lang="it-IT" sz="1000" b="1" dirty="0" smtClean="0"/>
                        <a:t>4) LIVELLO DI CRITICITA’ </a:t>
                      </a:r>
                      <a:endParaRPr lang="it-IT" sz="1000" b="1" dirty="0"/>
                    </a:p>
                  </a:txBody>
                  <a:tcPr anchor="ctr">
                    <a:solidFill>
                      <a:srgbClr val="FFFFCC"/>
                    </a:solidFill>
                  </a:tcPr>
                </a:tc>
                <a:tc>
                  <a:txBody>
                    <a:bodyPr/>
                    <a:lstStyle/>
                    <a:p>
                      <a:pPr marL="0" indent="0" algn="just">
                        <a:buFont typeface="+mj-lt"/>
                        <a:buNone/>
                      </a:pPr>
                      <a:r>
                        <a:rPr lang="it-IT" sz="1000" b="1" baseline="0" dirty="0" smtClean="0">
                          <a:solidFill>
                            <a:schemeClr val="tx1"/>
                          </a:solidFill>
                        </a:rPr>
                        <a:t>Il livello della criticità della posizione è correlato all’impatto amministrativo, economico e di immagine di eventuali errori commessi e può ritenersi:</a:t>
                      </a:r>
                    </a:p>
                  </a:txBody>
                  <a:tcPr anchor="ctr">
                    <a:lnR w="12700"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lang="it-IT" sz="1000" dirty="0" smtClean="0">
                        <a:solidFill>
                          <a:schemeClr val="tx1"/>
                        </a:solidFill>
                      </a:endParaRPr>
                    </a:p>
                  </a:txBody>
                  <a:tcPr anchor="ctr">
                    <a:lnL w="12700" cap="flat" cmpd="sng" algn="ctr">
                      <a:solidFill>
                        <a:schemeClr val="tx1"/>
                      </a:solidFill>
                      <a:prstDash val="solid"/>
                      <a:round/>
                      <a:headEnd type="none" w="med" len="med"/>
                      <a:tailEnd type="none" w="med" len="med"/>
                    </a:lnL>
                    <a:lnB w="3175" cap="flat" cmpd="sng" algn="ctr">
                      <a:solidFill>
                        <a:schemeClr val="tx1"/>
                      </a:solidFill>
                      <a:prstDash val="solid"/>
                      <a:round/>
                      <a:headEnd type="none" w="med" len="med"/>
                      <a:tailEnd type="none" w="med" len="med"/>
                    </a:lnB>
                  </a:tcPr>
                </a:tc>
              </a:tr>
              <a:tr h="0">
                <a:tc vMerge="1">
                  <a:txBody>
                    <a:bodyPr/>
                    <a:lstStyle/>
                    <a:p>
                      <a:endParaRPr lang="it-IT"/>
                    </a:p>
                  </a:txBody>
                  <a:tcPr/>
                </a:tc>
                <a:tc vMerge="1">
                  <a:txBody>
                    <a:bodyPr/>
                    <a:lstStyle/>
                    <a:p>
                      <a:endParaRPr lang="it-IT"/>
                    </a:p>
                  </a:txBody>
                  <a:tcPr/>
                </a:tc>
                <a:tc>
                  <a:txBody>
                    <a:bodyPr/>
                    <a:lstStyle/>
                    <a:p>
                      <a:pPr marL="0" marR="0" indent="0" algn="just" defTabSz="685800" rtl="0" eaLnBrk="1" fontAlgn="auto" latinLnBrk="0" hangingPunct="1">
                        <a:lnSpc>
                          <a:spcPct val="100000"/>
                        </a:lnSpc>
                        <a:spcBef>
                          <a:spcPts val="0"/>
                        </a:spcBef>
                        <a:spcAft>
                          <a:spcPts val="0"/>
                        </a:spcAft>
                        <a:buClrTx/>
                        <a:buSzTx/>
                        <a:buFont typeface="+mj-lt"/>
                        <a:buNone/>
                        <a:tabLst/>
                        <a:defRPr/>
                      </a:pPr>
                      <a:r>
                        <a:rPr lang="it-IT" sz="1000" baseline="0" dirty="0" smtClean="0">
                          <a:solidFill>
                            <a:schemeClr val="tx1"/>
                          </a:solidFill>
                        </a:rPr>
                        <a:t>a) BASSO, quando l’impatto di eventuali errori è molto limitato</a:t>
                      </a:r>
                    </a:p>
                  </a:txBody>
                  <a:tcPr anchor="ctr">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it-IT" sz="1000" dirty="0" smtClean="0">
                          <a:solidFill>
                            <a:schemeClr val="tx1"/>
                          </a:solidFill>
                        </a:rPr>
                        <a:t>Da</a:t>
                      </a:r>
                      <a:r>
                        <a:rPr lang="it-IT" sz="1000" baseline="0" dirty="0" smtClean="0">
                          <a:solidFill>
                            <a:schemeClr val="tx1"/>
                          </a:solidFill>
                        </a:rPr>
                        <a:t> 5 a 15</a:t>
                      </a:r>
                      <a:endParaRPr lang="it-IT" sz="1000" dirty="0" smtClean="0">
                        <a:solidFill>
                          <a:schemeClr val="tx1"/>
                        </a:solidFill>
                      </a:endParaRPr>
                    </a:p>
                  </a:txBody>
                  <a:tcPr anchor="ctr">
                    <a:lnL w="127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328748">
                <a:tc vMerge="1">
                  <a:txBody>
                    <a:bodyPr/>
                    <a:lstStyle/>
                    <a:p>
                      <a:endParaRPr lang="it-IT"/>
                    </a:p>
                  </a:txBody>
                  <a:tcPr/>
                </a:tc>
                <a:tc vMerge="1">
                  <a:txBody>
                    <a:bodyPr/>
                    <a:lstStyle/>
                    <a:p>
                      <a:endParaRPr lang="it-IT"/>
                    </a:p>
                  </a:txBody>
                  <a:tcPr/>
                </a:tc>
                <a:tc>
                  <a:txBody>
                    <a:bodyPr/>
                    <a:lstStyle/>
                    <a:p>
                      <a:pPr marL="0" marR="0" indent="0" algn="just" defTabSz="685800" rtl="0" eaLnBrk="1" fontAlgn="auto" latinLnBrk="0" hangingPunct="1">
                        <a:lnSpc>
                          <a:spcPct val="100000"/>
                        </a:lnSpc>
                        <a:spcBef>
                          <a:spcPts val="0"/>
                        </a:spcBef>
                        <a:spcAft>
                          <a:spcPts val="0"/>
                        </a:spcAft>
                        <a:buClrTx/>
                        <a:buSzTx/>
                        <a:buFont typeface="+mj-lt"/>
                        <a:buNone/>
                        <a:tabLst/>
                        <a:defRPr/>
                      </a:pPr>
                      <a:r>
                        <a:rPr lang="it-IT" sz="1000" baseline="0" dirty="0" smtClean="0">
                          <a:solidFill>
                            <a:schemeClr val="tx1"/>
                          </a:solidFill>
                        </a:rPr>
                        <a:t>b) MEDIO, quando l’impatto di eventuali errori è rilevante, ma non ha conseguenze sull’immagine dell’Ateneo</a:t>
                      </a:r>
                    </a:p>
                  </a:txBody>
                  <a:tcPr anchor="ctr">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it-IT" sz="1000" dirty="0" smtClean="0">
                          <a:solidFill>
                            <a:schemeClr val="tx1"/>
                          </a:solidFill>
                        </a:rPr>
                        <a:t>Da 20 a 30</a:t>
                      </a:r>
                    </a:p>
                  </a:txBody>
                  <a:tcPr anchor="ctr">
                    <a:lnL w="127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328748">
                <a:tc vMerge="1">
                  <a:txBody>
                    <a:bodyPr/>
                    <a:lstStyle/>
                    <a:p>
                      <a:endParaRPr lang="it-IT"/>
                    </a:p>
                  </a:txBody>
                  <a:tcPr/>
                </a:tc>
                <a:tc vMerge="1">
                  <a:txBody>
                    <a:bodyPr/>
                    <a:lstStyle/>
                    <a:p>
                      <a:endParaRPr lang="it-IT"/>
                    </a:p>
                  </a:txBody>
                  <a:tcPr/>
                </a:tc>
                <a:tc>
                  <a:txBody>
                    <a:bodyPr/>
                    <a:lstStyle/>
                    <a:p>
                      <a:pPr marL="0" marR="0" indent="0" algn="just" defTabSz="685800" rtl="0" eaLnBrk="1" fontAlgn="auto" latinLnBrk="0" hangingPunct="1">
                        <a:lnSpc>
                          <a:spcPct val="100000"/>
                        </a:lnSpc>
                        <a:spcBef>
                          <a:spcPts val="0"/>
                        </a:spcBef>
                        <a:spcAft>
                          <a:spcPts val="0"/>
                        </a:spcAft>
                        <a:buClrTx/>
                        <a:buSzTx/>
                        <a:buFont typeface="+mj-lt"/>
                        <a:buNone/>
                        <a:tabLst/>
                        <a:defRPr/>
                      </a:pPr>
                      <a:r>
                        <a:rPr lang="it-IT" sz="1000" baseline="0" dirty="0" smtClean="0">
                          <a:solidFill>
                            <a:schemeClr val="tx1"/>
                          </a:solidFill>
                        </a:rPr>
                        <a:t>c) ALTO, quando l’impatto di eventuali errori è alto e ha anche forti conseguenze sull’immagine dell’Ateneo</a:t>
                      </a:r>
                      <a:endParaRPr lang="it-IT" sz="1000" dirty="0" smtClean="0">
                        <a:solidFill>
                          <a:schemeClr val="tx1"/>
                        </a:solidFill>
                      </a:endParaRPr>
                    </a:p>
                  </a:txBody>
                  <a:tcPr anchor="ctr">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it-IT" sz="1000" dirty="0" smtClean="0">
                          <a:solidFill>
                            <a:schemeClr val="tx1"/>
                          </a:solidFill>
                        </a:rPr>
                        <a:t>Da 35 a 50</a:t>
                      </a:r>
                    </a:p>
                  </a:txBody>
                  <a:tcPr anchor="ctr">
                    <a:lnL w="127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3908897579"/>
      </p:ext>
    </p:extLst>
  </p:cSld>
  <p:clrMapOvr>
    <a:masterClrMapping/>
  </p:clrMapOvr>
  <mc:AlternateContent xmlns:mc="http://schemas.openxmlformats.org/markup-compatibility/2006" xmlns:p14="http://schemas.microsoft.com/office/powerpoint/2010/main">
    <mc:Choice Requires="p14">
      <p:transition p14:dur="0" advClick="0" advTm="8000"/>
    </mc:Choice>
    <mc:Fallback xmlns="">
      <p:transition advClick="0" advTm="800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B) LIVELLO </a:t>
            </a:r>
            <a:r>
              <a:rPr lang="it-IT" sz="2800" dirty="0"/>
              <a:t>DI SPECIALIZZAZIONE E INNOVAZIONE RICHIESTA</a:t>
            </a:r>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3420292447"/>
              </p:ext>
            </p:extLst>
          </p:nvPr>
        </p:nvGraphicFramePr>
        <p:xfrm>
          <a:off x="1043605" y="1627188"/>
          <a:ext cx="7968420" cy="4879760"/>
        </p:xfrm>
        <a:graphic>
          <a:graphicData uri="http://schemas.openxmlformats.org/drawingml/2006/table">
            <a:tbl>
              <a:tblPr firstRow="1" bandRow="1">
                <a:tableStyleId>{5940675A-B579-460E-94D1-54222C63F5DA}</a:tableStyleId>
              </a:tblPr>
              <a:tblGrid>
                <a:gridCol w="351562"/>
                <a:gridCol w="2554664"/>
                <a:gridCol w="4147794"/>
                <a:gridCol w="914400"/>
              </a:tblGrid>
              <a:tr h="265222">
                <a:tc>
                  <a:txBody>
                    <a:bodyPr/>
                    <a:lstStyle/>
                    <a:p>
                      <a:pPr algn="ctr"/>
                      <a:endParaRPr lang="it-IT" sz="1000" dirty="0"/>
                    </a:p>
                  </a:txBody>
                  <a:tcPr anchor="ctr">
                    <a:solidFill>
                      <a:schemeClr val="bg1">
                        <a:lumMod val="85000"/>
                      </a:schemeClr>
                    </a:solidFill>
                  </a:tcPr>
                </a:tc>
                <a:tc>
                  <a:txBody>
                    <a:bodyPr/>
                    <a:lstStyle/>
                    <a:p>
                      <a:pPr algn="ctr"/>
                      <a:r>
                        <a:rPr lang="it-IT" sz="1000" b="1" dirty="0" smtClean="0"/>
                        <a:t>FATTORE</a:t>
                      </a:r>
                      <a:endParaRPr lang="it-IT" sz="1000" b="1" dirty="0"/>
                    </a:p>
                  </a:txBody>
                  <a:tcPr anchor="ctr">
                    <a:solidFill>
                      <a:schemeClr val="bg1">
                        <a:lumMod val="85000"/>
                      </a:schemeClr>
                    </a:solidFill>
                  </a:tcPr>
                </a:tc>
                <a:tc>
                  <a:txBody>
                    <a:bodyPr/>
                    <a:lstStyle/>
                    <a:p>
                      <a:pPr algn="ctr"/>
                      <a:r>
                        <a:rPr lang="it-IT" sz="1000" b="1" dirty="0" smtClean="0"/>
                        <a:t>DESCRITTORE</a:t>
                      </a:r>
                      <a:endParaRPr lang="it-IT" sz="1000" b="1" dirty="0"/>
                    </a:p>
                  </a:txBody>
                  <a:tcPr anchor="ct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lang="it-IT" sz="1000" b="1" dirty="0" smtClean="0"/>
                        <a:t>PUNTEGGIO</a:t>
                      </a:r>
                      <a:endParaRPr lang="it-IT" sz="1000" b="1" dirty="0"/>
                    </a:p>
                  </a:txBody>
                  <a:tcPr anchor="ctr">
                    <a:lnL w="12700" cap="flat" cmpd="sng" algn="ctr">
                      <a:solidFill>
                        <a:schemeClr val="tx1"/>
                      </a:solidFill>
                      <a:prstDash val="solid"/>
                      <a:round/>
                      <a:headEnd type="none" w="med" len="med"/>
                      <a:tailEnd type="none" w="med" len="med"/>
                    </a:lnL>
                    <a:solidFill>
                      <a:schemeClr val="bg1">
                        <a:lumMod val="85000"/>
                      </a:schemeClr>
                    </a:solidFill>
                  </a:tcPr>
                </a:tc>
              </a:tr>
              <a:tr h="405599">
                <a:tc rowSpan="12">
                  <a:txBody>
                    <a:bodyPr/>
                    <a:lstStyle/>
                    <a:p>
                      <a:pPr algn="ctr"/>
                      <a:r>
                        <a:rPr lang="it-IT" sz="1200" strike="noStrike" dirty="0" smtClean="0">
                          <a:solidFill>
                            <a:schemeClr val="tx1"/>
                          </a:solidFill>
                        </a:rPr>
                        <a:t>B) LIVELLO DI SPECIALIZZAZIONE E INNOVAZIONE RICHIESTA</a:t>
                      </a:r>
                      <a:endParaRPr lang="it-IT" sz="1200" strike="noStrike" dirty="0">
                        <a:solidFill>
                          <a:schemeClr val="tx1"/>
                        </a:solidFill>
                      </a:endParaRPr>
                    </a:p>
                  </a:txBody>
                  <a:tcPr vert="vert270">
                    <a:solidFill>
                      <a:srgbClr val="D7E4BD"/>
                    </a:solidFill>
                  </a:tcPr>
                </a:tc>
                <a:tc rowSpan="4">
                  <a:txBody>
                    <a:bodyPr/>
                    <a:lstStyle/>
                    <a:p>
                      <a:r>
                        <a:rPr lang="it-IT" sz="1000" b="1" strike="noStrike" dirty="0" smtClean="0">
                          <a:solidFill>
                            <a:schemeClr val="tx1"/>
                          </a:solidFill>
                        </a:rPr>
                        <a:t>1) LIVELLO</a:t>
                      </a:r>
                      <a:r>
                        <a:rPr lang="it-IT" sz="1000" b="1" strike="noStrike" baseline="0" dirty="0" smtClean="0">
                          <a:solidFill>
                            <a:schemeClr val="tx1"/>
                          </a:solidFill>
                        </a:rPr>
                        <a:t> DI SPECIALIZZAZIONE RICHIESTO</a:t>
                      </a:r>
                      <a:endParaRPr lang="it-IT" sz="1000" b="1" strike="noStrike" dirty="0">
                        <a:solidFill>
                          <a:schemeClr val="tx1"/>
                        </a:solidFill>
                      </a:endParaRPr>
                    </a:p>
                  </a:txBody>
                  <a:tcPr anchor="ctr">
                    <a:solidFill>
                      <a:srgbClr val="D7E4BD"/>
                    </a:solidFill>
                  </a:tcPr>
                </a:tc>
                <a:tc>
                  <a:txBody>
                    <a:bodyPr/>
                    <a:lstStyle/>
                    <a:p>
                      <a:pPr marL="0" marR="0" indent="0" algn="just" defTabSz="685800" rtl="0" eaLnBrk="1" fontAlgn="auto" latinLnBrk="0" hangingPunct="1">
                        <a:lnSpc>
                          <a:spcPct val="100000"/>
                        </a:lnSpc>
                        <a:spcBef>
                          <a:spcPts val="0"/>
                        </a:spcBef>
                        <a:spcAft>
                          <a:spcPts val="0"/>
                        </a:spcAft>
                        <a:buClrTx/>
                        <a:buSzTx/>
                        <a:buFont typeface="+mj-lt"/>
                        <a:buNone/>
                        <a:tabLst/>
                        <a:defRPr/>
                      </a:pPr>
                      <a:r>
                        <a:rPr lang="it-IT" sz="1000" b="1" i="0" u="none" strike="noStrike" dirty="0" smtClean="0">
                          <a:solidFill>
                            <a:schemeClr val="tx1"/>
                          </a:solidFill>
                          <a:latin typeface="+mn-lt"/>
                        </a:rPr>
                        <a:t>Il</a:t>
                      </a:r>
                      <a:r>
                        <a:rPr lang="it-IT" sz="1000" b="1" i="0" u="none" strike="noStrike" baseline="0" dirty="0" smtClean="0">
                          <a:solidFill>
                            <a:schemeClr val="tx1"/>
                          </a:solidFill>
                          <a:latin typeface="+mn-lt"/>
                        </a:rPr>
                        <a:t> livello di </a:t>
                      </a:r>
                      <a:r>
                        <a:rPr lang="it-IT" sz="1000" b="1" i="0" u="none" strike="noStrike" dirty="0" smtClean="0">
                          <a:solidFill>
                            <a:schemeClr val="tx1"/>
                          </a:solidFill>
                          <a:latin typeface="+mn-lt"/>
                        </a:rPr>
                        <a:t>profondità</a:t>
                      </a:r>
                      <a:r>
                        <a:rPr lang="it-IT" sz="1000" b="1" i="0" u="none" strike="noStrike" baseline="0" dirty="0" smtClean="0">
                          <a:solidFill>
                            <a:schemeClr val="tx1"/>
                          </a:solidFill>
                          <a:latin typeface="+mn-lt"/>
                        </a:rPr>
                        <a:t> e ampiezza delle conoscenze necessarie per svolgere con efficacia le attività assegnate alla posizione può essere:</a:t>
                      </a:r>
                      <a:endParaRPr lang="it-IT" sz="1000" b="1" i="0" u="none" strike="noStrike" dirty="0" smtClean="0">
                        <a:solidFill>
                          <a:schemeClr val="tx1"/>
                        </a:solidFill>
                        <a:latin typeface="+mn-lt"/>
                      </a:endParaRPr>
                    </a:p>
                  </a:txBody>
                  <a:tcPr anchor="ctr">
                    <a:lnR w="12700"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lang="it-IT" sz="1000" dirty="0" smtClean="0"/>
                    </a:p>
                  </a:txBody>
                  <a:tcPr anchor="ctr">
                    <a:lnL w="12700" cap="flat" cmpd="sng" algn="ctr">
                      <a:solidFill>
                        <a:schemeClr val="tx1"/>
                      </a:solidFill>
                      <a:prstDash val="solid"/>
                      <a:round/>
                      <a:headEnd type="none" w="med" len="med"/>
                      <a:tailEnd type="none" w="med" len="med"/>
                    </a:lnL>
                    <a:lnB w="3175" cap="flat" cmpd="sng" algn="ctr">
                      <a:solidFill>
                        <a:schemeClr val="tx1"/>
                      </a:solidFill>
                      <a:prstDash val="solid"/>
                      <a:round/>
                      <a:headEnd type="none" w="med" len="med"/>
                      <a:tailEnd type="none" w="med" len="med"/>
                    </a:lnB>
                  </a:tcPr>
                </a:tc>
              </a:tr>
              <a:tr h="121920">
                <a:tc vMerge="1">
                  <a:txBody>
                    <a:bodyPr/>
                    <a:lstStyle/>
                    <a:p>
                      <a:endParaRPr lang="it-IT"/>
                    </a:p>
                  </a:txBody>
                  <a:tcPr/>
                </a:tc>
                <a:tc vMerge="1">
                  <a:txBody>
                    <a:bodyPr/>
                    <a:lstStyle/>
                    <a:p>
                      <a:endParaRPr lang="it-IT"/>
                    </a:p>
                  </a:txBody>
                  <a:tcPr/>
                </a:tc>
                <a:tc>
                  <a:txBody>
                    <a:bodyPr/>
                    <a:lstStyle/>
                    <a:p>
                      <a:pPr marL="0" indent="0" algn="just" defTabSz="914400" rtl="0" eaLnBrk="1" fontAlgn="ctr" latinLnBrk="0" hangingPunct="1">
                        <a:buFont typeface="+mj-lt"/>
                        <a:buNone/>
                      </a:pPr>
                      <a:r>
                        <a:rPr lang="it-IT" sz="1000" dirty="0" smtClean="0"/>
                        <a:t>a) BASE, </a:t>
                      </a:r>
                      <a:r>
                        <a:rPr lang="it-IT" sz="1000" b="0" i="0" u="none" strike="noStrike" kern="1200" dirty="0" smtClean="0">
                          <a:solidFill>
                            <a:schemeClr val="tx1"/>
                          </a:solidFill>
                          <a:latin typeface="+mn-lt"/>
                          <a:ea typeface="+mn-ea"/>
                          <a:cs typeface="+mn-cs"/>
                        </a:rPr>
                        <a:t>quando è necessaria una conoscenza di base di tecniche, pratiche e teorie in un determinato ambito conoscitivo</a:t>
                      </a:r>
                    </a:p>
                  </a:txBody>
                  <a:tcPr anchor="ctr">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it-IT" sz="1000" dirty="0" smtClean="0">
                          <a:solidFill>
                            <a:schemeClr val="tx1"/>
                          </a:solidFill>
                        </a:rPr>
                        <a:t>Da</a:t>
                      </a:r>
                      <a:r>
                        <a:rPr lang="it-IT" sz="1000" baseline="0" dirty="0" smtClean="0">
                          <a:solidFill>
                            <a:schemeClr val="tx1"/>
                          </a:solidFill>
                        </a:rPr>
                        <a:t> 5 a 15</a:t>
                      </a:r>
                      <a:endParaRPr lang="it-IT" sz="1000" dirty="0" smtClean="0">
                        <a:solidFill>
                          <a:schemeClr val="tx1"/>
                        </a:solidFill>
                      </a:endParaRPr>
                    </a:p>
                  </a:txBody>
                  <a:tcPr anchor="ctr">
                    <a:lnL w="127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121920">
                <a:tc vMerge="1">
                  <a:txBody>
                    <a:bodyPr/>
                    <a:lstStyle/>
                    <a:p>
                      <a:endParaRPr lang="it-IT"/>
                    </a:p>
                  </a:txBody>
                  <a:tcPr/>
                </a:tc>
                <a:tc vMerge="1">
                  <a:txBody>
                    <a:bodyPr/>
                    <a:lstStyle/>
                    <a:p>
                      <a:endParaRPr lang="it-IT"/>
                    </a:p>
                  </a:txBody>
                  <a:tcPr/>
                </a:tc>
                <a:tc>
                  <a:txBody>
                    <a:bodyPr/>
                    <a:lstStyle/>
                    <a:p>
                      <a:pPr marL="0" marR="0" indent="0" algn="just" defTabSz="685800" rtl="0" eaLnBrk="1" fontAlgn="auto" latinLnBrk="0" hangingPunct="1">
                        <a:lnSpc>
                          <a:spcPct val="100000"/>
                        </a:lnSpc>
                        <a:spcBef>
                          <a:spcPts val="0"/>
                        </a:spcBef>
                        <a:spcAft>
                          <a:spcPts val="0"/>
                        </a:spcAft>
                        <a:buClrTx/>
                        <a:buSzTx/>
                        <a:buFont typeface="+mj-lt"/>
                        <a:buNone/>
                        <a:tabLst/>
                        <a:defRPr/>
                      </a:pPr>
                      <a:r>
                        <a:rPr lang="it-IT" sz="1000" dirty="0" smtClean="0"/>
                        <a:t>b) MEDIO, </a:t>
                      </a:r>
                      <a:r>
                        <a:rPr lang="it-IT" sz="1000" b="0" i="0" u="none" strike="noStrike" kern="1200" dirty="0" smtClean="0">
                          <a:solidFill>
                            <a:schemeClr val="tx1"/>
                          </a:solidFill>
                          <a:latin typeface="+mn-lt"/>
                          <a:ea typeface="+mn-ea"/>
                          <a:cs typeface="+mn-cs"/>
                        </a:rPr>
                        <a:t>quando è necessaria una buona padronanza di tecniche, pratiche e teorie in un determinato ambito conoscitivo</a:t>
                      </a:r>
                    </a:p>
                  </a:txBody>
                  <a:tcPr anchor="ctr">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it-IT" sz="1000" dirty="0" smtClean="0">
                          <a:solidFill>
                            <a:schemeClr val="tx1"/>
                          </a:solidFill>
                        </a:rPr>
                        <a:t>Da 20 a 30</a:t>
                      </a:r>
                    </a:p>
                  </a:txBody>
                  <a:tcPr anchor="ctr">
                    <a:lnL w="127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150665">
                <a:tc vMerge="1">
                  <a:txBody>
                    <a:bodyPr/>
                    <a:lstStyle/>
                    <a:p>
                      <a:endParaRPr lang="it-IT"/>
                    </a:p>
                  </a:txBody>
                  <a:tcPr/>
                </a:tc>
                <a:tc vMerge="1">
                  <a:txBody>
                    <a:bodyPr/>
                    <a:lstStyle/>
                    <a:p>
                      <a:endParaRPr lang="it-IT"/>
                    </a:p>
                  </a:txBody>
                  <a:tcPr/>
                </a:tc>
                <a:tc>
                  <a:txBody>
                    <a:bodyPr/>
                    <a:lstStyle/>
                    <a:p>
                      <a:pPr marL="0" marR="0" indent="0" algn="just" defTabSz="685800" rtl="0" eaLnBrk="1" fontAlgn="auto" latinLnBrk="0" hangingPunct="1">
                        <a:lnSpc>
                          <a:spcPct val="100000"/>
                        </a:lnSpc>
                        <a:spcBef>
                          <a:spcPts val="0"/>
                        </a:spcBef>
                        <a:spcAft>
                          <a:spcPts val="0"/>
                        </a:spcAft>
                        <a:buClrTx/>
                        <a:buSzTx/>
                        <a:buFont typeface="+mj-lt"/>
                        <a:buNone/>
                        <a:tabLst/>
                        <a:defRPr/>
                      </a:pPr>
                      <a:r>
                        <a:rPr lang="it-IT" sz="1000" dirty="0" smtClean="0"/>
                        <a:t>c) AMPIO, </a:t>
                      </a:r>
                      <a:r>
                        <a:rPr lang="it-IT" sz="1000" b="0" i="0" u="none" strike="noStrike" kern="1200" dirty="0" smtClean="0">
                          <a:solidFill>
                            <a:schemeClr val="tx1"/>
                          </a:solidFill>
                          <a:latin typeface="+mn-lt"/>
                          <a:ea typeface="+mn-ea"/>
                          <a:cs typeface="+mn-cs"/>
                        </a:rPr>
                        <a:t>quando è necessaria una sicura padronanza di tecniche, pratiche e teorie in uno o più</a:t>
                      </a:r>
                      <a:r>
                        <a:rPr lang="it-IT" sz="1000" b="0" i="0" u="none" strike="noStrike" kern="1200" baseline="0" dirty="0" smtClean="0">
                          <a:solidFill>
                            <a:schemeClr val="tx1"/>
                          </a:solidFill>
                          <a:latin typeface="+mn-lt"/>
                          <a:ea typeface="+mn-ea"/>
                          <a:cs typeface="+mn-cs"/>
                        </a:rPr>
                        <a:t> ambiti </a:t>
                      </a:r>
                      <a:r>
                        <a:rPr lang="it-IT" sz="1000" b="0" i="0" u="none" strike="noStrike" kern="1200" dirty="0" smtClean="0">
                          <a:solidFill>
                            <a:schemeClr val="tx1"/>
                          </a:solidFill>
                          <a:latin typeface="+mn-lt"/>
                          <a:ea typeface="+mn-ea"/>
                          <a:cs typeface="+mn-cs"/>
                        </a:rPr>
                        <a:t>conoscitivi</a:t>
                      </a:r>
                      <a:endParaRPr lang="it-IT" sz="1000" dirty="0" smtClean="0"/>
                    </a:p>
                  </a:txBody>
                  <a:tcPr anchor="ctr">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it-IT" sz="1000" dirty="0" smtClean="0">
                          <a:solidFill>
                            <a:schemeClr val="tx1"/>
                          </a:solidFill>
                        </a:rPr>
                        <a:t>Da 35 a 50</a:t>
                      </a:r>
                    </a:p>
                  </a:txBody>
                  <a:tcPr anchor="ctr">
                    <a:lnL w="127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r>
              <a:tr h="287271">
                <a:tc vMerge="1">
                  <a:txBody>
                    <a:bodyPr/>
                    <a:lstStyle/>
                    <a:p>
                      <a:endParaRPr lang="it-IT" dirty="0"/>
                    </a:p>
                  </a:txBody>
                  <a:tcPr/>
                </a:tc>
                <a:tc rowSpan="4">
                  <a:txBody>
                    <a:bodyPr/>
                    <a:lstStyle/>
                    <a:p>
                      <a:r>
                        <a:rPr lang="it-IT" sz="1000" b="1" strike="noStrike" dirty="0" smtClean="0">
                          <a:solidFill>
                            <a:schemeClr val="tx1"/>
                          </a:solidFill>
                        </a:rPr>
                        <a:t>2) LIVELLO</a:t>
                      </a:r>
                      <a:r>
                        <a:rPr lang="it-IT" sz="1000" b="1" strike="noStrike" baseline="0" dirty="0" smtClean="0">
                          <a:solidFill>
                            <a:schemeClr val="tx1"/>
                          </a:solidFill>
                        </a:rPr>
                        <a:t> DI ESPERIENZE RICHIESTO</a:t>
                      </a:r>
                      <a:endParaRPr lang="it-IT" sz="1000" b="1" strike="noStrike" dirty="0">
                        <a:solidFill>
                          <a:schemeClr val="tx1"/>
                        </a:solidFill>
                      </a:endParaRPr>
                    </a:p>
                  </a:txBody>
                  <a:tcPr anchor="ctr">
                    <a:solidFill>
                      <a:srgbClr val="D7E4BD"/>
                    </a:solidFill>
                  </a:tcPr>
                </a:tc>
                <a:tc>
                  <a:txBody>
                    <a:bodyPr/>
                    <a:lstStyle/>
                    <a:p>
                      <a:pPr marL="0" indent="0" algn="just" fontAlgn="ctr">
                        <a:buFont typeface="+mj-lt"/>
                        <a:buNone/>
                      </a:pPr>
                      <a:r>
                        <a:rPr lang="it-IT" sz="1000" b="1" i="0" u="none" strike="noStrike" dirty="0" smtClean="0">
                          <a:solidFill>
                            <a:schemeClr val="tx1"/>
                          </a:solidFill>
                          <a:latin typeface="+mn-lt"/>
                        </a:rPr>
                        <a:t>Il</a:t>
                      </a:r>
                      <a:r>
                        <a:rPr lang="it-IT" sz="1000" b="1" i="0" u="none" strike="noStrike" baseline="0" dirty="0" smtClean="0">
                          <a:solidFill>
                            <a:schemeClr val="tx1"/>
                          </a:solidFill>
                          <a:latin typeface="+mn-lt"/>
                        </a:rPr>
                        <a:t> numero di anni di esperienza necessari a svolgere adeguatamente le attività assegnate alla posizione può essere:</a:t>
                      </a:r>
                      <a:endParaRPr lang="it-IT" sz="1000" b="1" i="0" u="none" strike="noStrike" dirty="0" smtClean="0">
                        <a:solidFill>
                          <a:schemeClr val="tx1"/>
                        </a:solidFill>
                        <a:latin typeface="+mn-lt"/>
                      </a:endParaRPr>
                    </a:p>
                  </a:txBody>
                  <a:tcPr anchor="ctr">
                    <a:lnR w="12700"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lang="it-IT" sz="1000" dirty="0" smtClean="0">
                        <a:solidFill>
                          <a:schemeClr val="tx1"/>
                        </a:solidFill>
                      </a:endParaRPr>
                    </a:p>
                  </a:txBody>
                  <a:tcPr anchor="ctr">
                    <a:lnL w="12700" cap="flat" cmpd="sng" algn="ctr">
                      <a:solidFill>
                        <a:schemeClr val="tx1"/>
                      </a:solidFill>
                      <a:prstDash val="solid"/>
                      <a:round/>
                      <a:headEnd type="none" w="med" len="med"/>
                      <a:tailEnd type="none" w="med" len="med"/>
                    </a:lnL>
                    <a:lnB w="3175" cap="flat" cmpd="sng" algn="ctr">
                      <a:solidFill>
                        <a:schemeClr val="tx1"/>
                      </a:solidFill>
                      <a:prstDash val="solid"/>
                      <a:round/>
                      <a:headEnd type="none" w="med" len="med"/>
                      <a:tailEnd type="none" w="med" len="med"/>
                    </a:lnB>
                  </a:tcPr>
                </a:tc>
              </a:tr>
              <a:tr h="188536">
                <a:tc vMerge="1">
                  <a:txBody>
                    <a:bodyPr/>
                    <a:lstStyle/>
                    <a:p>
                      <a:endParaRPr lang="it-IT"/>
                    </a:p>
                  </a:txBody>
                  <a:tcPr/>
                </a:tc>
                <a:tc vMerge="1">
                  <a:txBody>
                    <a:bodyPr/>
                    <a:lstStyle/>
                    <a:p>
                      <a:endParaRPr lang="it-IT"/>
                    </a:p>
                  </a:txBody>
                  <a:tcPr/>
                </a:tc>
                <a:tc>
                  <a:txBody>
                    <a:bodyPr/>
                    <a:lstStyle/>
                    <a:p>
                      <a:pPr marL="0" indent="0" algn="just" fontAlgn="ctr">
                        <a:buFont typeface="+mj-lt"/>
                        <a:buNone/>
                      </a:pPr>
                      <a:r>
                        <a:rPr lang="it-IT" sz="1000" dirty="0" smtClean="0"/>
                        <a:t>a) </a:t>
                      </a:r>
                      <a:r>
                        <a:rPr lang="it-IT" sz="1000" b="0" i="0" u="none" strike="noStrike" dirty="0" smtClean="0">
                          <a:solidFill>
                            <a:schemeClr val="tx1"/>
                          </a:solidFill>
                          <a:latin typeface="+mn-lt"/>
                        </a:rPr>
                        <a:t>MINIMO, quando </a:t>
                      </a:r>
                      <a:r>
                        <a:rPr lang="it-IT" sz="1000" b="0" i="0" u="none" strike="noStrike" baseline="0" dirty="0" smtClean="0">
                          <a:solidFill>
                            <a:schemeClr val="tx1"/>
                          </a:solidFill>
                          <a:latin typeface="+mn-lt"/>
                        </a:rPr>
                        <a:t>è sufficiente un anno di</a:t>
                      </a:r>
                      <a:r>
                        <a:rPr lang="it-IT" sz="1000" b="0" i="0" u="none" strike="noStrike" dirty="0" smtClean="0">
                          <a:solidFill>
                            <a:schemeClr val="tx1"/>
                          </a:solidFill>
                          <a:latin typeface="+mn-lt"/>
                        </a:rPr>
                        <a:t> esperienza</a:t>
                      </a:r>
                      <a:r>
                        <a:rPr lang="it-IT" sz="1000" b="0" i="0" u="none" strike="noStrike" baseline="0" dirty="0" smtClean="0">
                          <a:solidFill>
                            <a:schemeClr val="tx1"/>
                          </a:solidFill>
                          <a:latin typeface="+mn-lt"/>
                        </a:rPr>
                        <a:t> nello svolgimento delle attività assegnate alla posizione</a:t>
                      </a:r>
                      <a:endParaRPr lang="it-IT" sz="1000" b="0" i="0" u="none" strike="noStrike" dirty="0" smtClean="0">
                        <a:solidFill>
                          <a:schemeClr val="tx1"/>
                        </a:solidFill>
                        <a:latin typeface="+mn-lt"/>
                      </a:endParaRPr>
                    </a:p>
                  </a:txBody>
                  <a:tcPr anchor="ctr">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it-IT" sz="1000" dirty="0" smtClean="0">
                          <a:solidFill>
                            <a:schemeClr val="tx1"/>
                          </a:solidFill>
                        </a:rPr>
                        <a:t>Da</a:t>
                      </a:r>
                      <a:r>
                        <a:rPr lang="it-IT" sz="1000" baseline="0" dirty="0" smtClean="0">
                          <a:solidFill>
                            <a:schemeClr val="tx1"/>
                          </a:solidFill>
                        </a:rPr>
                        <a:t> 5 a 15</a:t>
                      </a:r>
                      <a:endParaRPr lang="it-IT" sz="1000" dirty="0" smtClean="0">
                        <a:solidFill>
                          <a:schemeClr val="tx1"/>
                        </a:solidFill>
                      </a:endParaRPr>
                    </a:p>
                  </a:txBody>
                  <a:tcPr anchor="ctr">
                    <a:lnL w="127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0">
                <a:tc vMerge="1">
                  <a:txBody>
                    <a:bodyPr/>
                    <a:lstStyle/>
                    <a:p>
                      <a:endParaRPr lang="it-IT"/>
                    </a:p>
                  </a:txBody>
                  <a:tcPr/>
                </a:tc>
                <a:tc vMerge="1">
                  <a:txBody>
                    <a:bodyPr/>
                    <a:lstStyle/>
                    <a:p>
                      <a:endParaRPr lang="it-IT"/>
                    </a:p>
                  </a:txBody>
                  <a:tcPr/>
                </a:tc>
                <a:tc>
                  <a:txBody>
                    <a:bodyPr/>
                    <a:lstStyle/>
                    <a:p>
                      <a:pPr marL="0" indent="0" algn="just" fontAlgn="ctr">
                        <a:buFont typeface="+mj-lt"/>
                        <a:buNone/>
                      </a:pPr>
                      <a:r>
                        <a:rPr lang="it-IT" sz="1000" dirty="0" smtClean="0"/>
                        <a:t>b) MEDIO</a:t>
                      </a:r>
                      <a:r>
                        <a:rPr lang="it-IT" sz="1000" b="0" i="0" u="none" strike="noStrike" dirty="0" smtClean="0">
                          <a:solidFill>
                            <a:schemeClr val="tx1"/>
                          </a:solidFill>
                          <a:latin typeface="+mn-lt"/>
                        </a:rPr>
                        <a:t>, quando </a:t>
                      </a:r>
                      <a:r>
                        <a:rPr lang="it-IT" sz="1000" b="0" i="0" u="none" strike="noStrike" baseline="0" dirty="0" smtClean="0">
                          <a:solidFill>
                            <a:schemeClr val="tx1"/>
                          </a:solidFill>
                          <a:latin typeface="+mn-lt"/>
                        </a:rPr>
                        <a:t>occorrono pochi anni di</a:t>
                      </a:r>
                      <a:r>
                        <a:rPr lang="it-IT" sz="1000" b="0" i="0" u="none" strike="noStrike" dirty="0" smtClean="0">
                          <a:solidFill>
                            <a:schemeClr val="tx1"/>
                          </a:solidFill>
                          <a:latin typeface="+mn-lt"/>
                        </a:rPr>
                        <a:t> esperienza</a:t>
                      </a:r>
                      <a:r>
                        <a:rPr lang="it-IT" sz="1000" b="0" i="0" u="none" strike="noStrike" baseline="0" dirty="0" smtClean="0">
                          <a:solidFill>
                            <a:schemeClr val="tx1"/>
                          </a:solidFill>
                          <a:latin typeface="+mn-lt"/>
                        </a:rPr>
                        <a:t> (non più di 3) nello svolgimento delle attività assegnate alla posizione</a:t>
                      </a:r>
                      <a:endParaRPr lang="it-IT" sz="1000" b="0" i="0" u="none" strike="noStrike" dirty="0" smtClean="0">
                        <a:solidFill>
                          <a:schemeClr val="tx1"/>
                        </a:solidFill>
                        <a:latin typeface="+mn-lt"/>
                      </a:endParaRPr>
                    </a:p>
                  </a:txBody>
                  <a:tcPr anchor="ctr">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it-IT" sz="1000" dirty="0" smtClean="0">
                          <a:solidFill>
                            <a:schemeClr val="tx1"/>
                          </a:solidFill>
                        </a:rPr>
                        <a:t>Da 20 a 30</a:t>
                      </a:r>
                    </a:p>
                  </a:txBody>
                  <a:tcPr anchor="ctr">
                    <a:lnL w="127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346906">
                <a:tc vMerge="1">
                  <a:txBody>
                    <a:bodyPr/>
                    <a:lstStyle/>
                    <a:p>
                      <a:endParaRPr lang="it-IT"/>
                    </a:p>
                  </a:txBody>
                  <a:tcPr/>
                </a:tc>
                <a:tc vMerge="1">
                  <a:txBody>
                    <a:bodyPr/>
                    <a:lstStyle/>
                    <a:p>
                      <a:endParaRPr lang="it-IT"/>
                    </a:p>
                  </a:txBody>
                  <a:tcPr/>
                </a:tc>
                <a:tc>
                  <a:txBody>
                    <a:bodyPr/>
                    <a:lstStyle/>
                    <a:p>
                      <a:pPr marL="0" marR="0" indent="0" algn="just" defTabSz="685800" rtl="0" eaLnBrk="1" fontAlgn="auto" latinLnBrk="0" hangingPunct="1">
                        <a:lnSpc>
                          <a:spcPct val="100000"/>
                        </a:lnSpc>
                        <a:spcBef>
                          <a:spcPts val="0"/>
                        </a:spcBef>
                        <a:spcAft>
                          <a:spcPts val="0"/>
                        </a:spcAft>
                        <a:buClrTx/>
                        <a:buSzTx/>
                        <a:buFont typeface="+mj-lt"/>
                        <a:buNone/>
                        <a:tabLst/>
                        <a:defRPr/>
                      </a:pPr>
                      <a:r>
                        <a:rPr lang="it-IT" sz="1000" dirty="0" smtClean="0"/>
                        <a:t>c) </a:t>
                      </a:r>
                      <a:r>
                        <a:rPr kumimoji="0" lang="it-IT" sz="1000" b="0" i="0" u="none" strike="noStrike" kern="1200" dirty="0" smtClean="0">
                          <a:solidFill>
                            <a:schemeClr val="tx1"/>
                          </a:solidFill>
                          <a:latin typeface="+mn-lt"/>
                          <a:ea typeface="+mn-ea"/>
                          <a:cs typeface="+mn-cs"/>
                        </a:rPr>
                        <a:t>ELEVATO</a:t>
                      </a:r>
                      <a:r>
                        <a:rPr lang="it-IT" sz="1000" b="0" i="0" u="none" strike="noStrike" baseline="0" dirty="0" smtClean="0">
                          <a:solidFill>
                            <a:schemeClr val="tx1"/>
                          </a:solidFill>
                          <a:latin typeface="+mn-lt"/>
                        </a:rPr>
                        <a:t> , </a:t>
                      </a:r>
                      <a:r>
                        <a:rPr lang="it-IT" sz="1000" b="0" i="0" u="none" strike="noStrike" dirty="0" smtClean="0">
                          <a:solidFill>
                            <a:schemeClr val="tx1"/>
                          </a:solidFill>
                          <a:latin typeface="+mn-lt"/>
                        </a:rPr>
                        <a:t>quando </a:t>
                      </a:r>
                      <a:r>
                        <a:rPr lang="it-IT" sz="1000" b="0" i="0" u="none" strike="noStrike" baseline="0" dirty="0" smtClean="0">
                          <a:solidFill>
                            <a:schemeClr val="tx1"/>
                          </a:solidFill>
                          <a:latin typeface="+mn-lt"/>
                        </a:rPr>
                        <a:t>sono necessari molti anni (superiore a 3 anni) di</a:t>
                      </a:r>
                      <a:r>
                        <a:rPr lang="it-IT" sz="1000" b="0" i="0" u="none" strike="noStrike" dirty="0" smtClean="0">
                          <a:solidFill>
                            <a:schemeClr val="tx1"/>
                          </a:solidFill>
                          <a:latin typeface="+mn-lt"/>
                        </a:rPr>
                        <a:t> esperienza</a:t>
                      </a:r>
                      <a:r>
                        <a:rPr lang="it-IT" sz="1000" b="0" i="0" u="none" strike="noStrike" baseline="0" dirty="0" smtClean="0">
                          <a:solidFill>
                            <a:schemeClr val="tx1"/>
                          </a:solidFill>
                          <a:latin typeface="+mn-lt"/>
                        </a:rPr>
                        <a:t> nello svolgimento delle attività assegnate alla posizione</a:t>
                      </a:r>
                      <a:endParaRPr lang="it-IT" sz="1000" b="0" i="0" u="none" strike="noStrike" dirty="0" smtClean="0">
                        <a:solidFill>
                          <a:schemeClr val="tx1"/>
                        </a:solidFill>
                        <a:latin typeface="+mn-lt"/>
                      </a:endParaRPr>
                    </a:p>
                  </a:txBody>
                  <a:tcPr anchor="ctr">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it-IT" sz="1000" dirty="0" smtClean="0">
                          <a:solidFill>
                            <a:schemeClr val="tx1"/>
                          </a:solidFill>
                        </a:rPr>
                        <a:t>Da 35 a 50</a:t>
                      </a:r>
                    </a:p>
                  </a:txBody>
                  <a:tcPr anchor="ctr">
                    <a:lnL w="127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r>
              <a:tr h="251678">
                <a:tc vMerge="1">
                  <a:txBody>
                    <a:bodyPr/>
                    <a:lstStyle/>
                    <a:p>
                      <a:endParaRPr lang="it-IT" dirty="0"/>
                    </a:p>
                  </a:txBody>
                  <a:tcPr/>
                </a:tc>
                <a:tc rowSpan="4">
                  <a:txBody>
                    <a:bodyPr/>
                    <a:lstStyle/>
                    <a:p>
                      <a:r>
                        <a:rPr lang="it-IT" sz="1000" b="1" dirty="0" smtClean="0"/>
                        <a:t>3) LIVELLO DI INNOVAZIONE RICHIESTO</a:t>
                      </a:r>
                      <a:endParaRPr lang="it-IT" sz="1000" b="1" dirty="0"/>
                    </a:p>
                  </a:txBody>
                  <a:tcPr anchor="ctr">
                    <a:solidFill>
                      <a:srgbClr val="D7E4BD"/>
                    </a:solidFill>
                  </a:tcPr>
                </a:tc>
                <a:tc>
                  <a:txBody>
                    <a:bodyPr/>
                    <a:lstStyle/>
                    <a:p>
                      <a:pPr marL="0" indent="0" algn="just" fontAlgn="ctr">
                        <a:buFont typeface="+mj-lt"/>
                        <a:buNone/>
                      </a:pPr>
                      <a:r>
                        <a:rPr lang="it-IT" sz="1000" b="1" i="0" u="none" strike="noStrike" dirty="0" smtClean="0">
                          <a:solidFill>
                            <a:schemeClr val="tx1"/>
                          </a:solidFill>
                          <a:latin typeface="+mn-lt"/>
                        </a:rPr>
                        <a:t>Il livello</a:t>
                      </a:r>
                      <a:r>
                        <a:rPr lang="it-IT" sz="1000" b="1" i="0" u="none" strike="noStrike" baseline="0" dirty="0" smtClean="0">
                          <a:solidFill>
                            <a:schemeClr val="tx1"/>
                          </a:solidFill>
                          <a:latin typeface="+mn-lt"/>
                        </a:rPr>
                        <a:t> di innovazione richiesto alla posizione in termini di procedure, processi e servizi può essere:</a:t>
                      </a:r>
                      <a:endParaRPr lang="it-IT" sz="1000" b="1" i="0" u="none" strike="noStrike" dirty="0" smtClean="0">
                        <a:solidFill>
                          <a:schemeClr val="tx1"/>
                        </a:solidFill>
                        <a:latin typeface="+mn-lt"/>
                      </a:endParaRPr>
                    </a:p>
                  </a:txBody>
                  <a:tcPr anchor="ctr">
                    <a:lnR w="12700"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lang="it-IT" sz="1000" dirty="0" smtClean="0">
                        <a:solidFill>
                          <a:schemeClr val="tx1"/>
                        </a:solidFill>
                      </a:endParaRPr>
                    </a:p>
                  </a:txBody>
                  <a:tcPr anchor="ctr">
                    <a:lnL w="12700" cap="flat" cmpd="sng" algn="ctr">
                      <a:solidFill>
                        <a:schemeClr val="tx1"/>
                      </a:solidFill>
                      <a:prstDash val="solid"/>
                      <a:round/>
                      <a:headEnd type="none" w="med" len="med"/>
                      <a:tailEnd type="none" w="med" len="med"/>
                    </a:lnL>
                    <a:lnB w="3175" cap="flat" cmpd="sng" algn="ctr">
                      <a:solidFill>
                        <a:schemeClr val="tx1"/>
                      </a:solidFill>
                      <a:prstDash val="solid"/>
                      <a:round/>
                      <a:headEnd type="none" w="med" len="med"/>
                      <a:tailEnd type="none" w="med" len="med"/>
                    </a:lnB>
                  </a:tcPr>
                </a:tc>
              </a:tr>
              <a:tr h="228613">
                <a:tc vMerge="1">
                  <a:txBody>
                    <a:bodyPr/>
                    <a:lstStyle/>
                    <a:p>
                      <a:endParaRPr lang="it-IT"/>
                    </a:p>
                  </a:txBody>
                  <a:tcPr/>
                </a:tc>
                <a:tc vMerge="1">
                  <a:txBody>
                    <a:bodyPr/>
                    <a:lstStyle/>
                    <a:p>
                      <a:endParaRPr lang="it-IT"/>
                    </a:p>
                  </a:txBody>
                  <a:tcPr/>
                </a:tc>
                <a:tc>
                  <a:txBody>
                    <a:bodyPr/>
                    <a:lstStyle/>
                    <a:p>
                      <a:pPr marL="0" indent="0" algn="just" fontAlgn="ctr">
                        <a:buFont typeface="+mj-lt"/>
                        <a:buNone/>
                      </a:pPr>
                      <a:r>
                        <a:rPr lang="it-IT" sz="1000" u="none" dirty="0" smtClean="0"/>
                        <a:t>a) </a:t>
                      </a:r>
                      <a:r>
                        <a:rPr kumimoji="0" lang="it-IT" sz="1000" b="0" i="0" u="none" strike="noStrike" kern="1200" dirty="0" smtClean="0">
                          <a:solidFill>
                            <a:schemeClr val="tx1"/>
                          </a:solidFill>
                          <a:latin typeface="+mn-lt"/>
                          <a:ea typeface="+mn-ea"/>
                          <a:cs typeface="+mn-cs"/>
                        </a:rPr>
                        <a:t>MINIMO, quando</a:t>
                      </a:r>
                      <a:r>
                        <a:rPr kumimoji="0" lang="it-IT" sz="1000" b="0" i="0" u="none" strike="noStrike" kern="1200" baseline="0" dirty="0" smtClean="0">
                          <a:solidFill>
                            <a:schemeClr val="tx1"/>
                          </a:solidFill>
                          <a:latin typeface="+mn-lt"/>
                          <a:ea typeface="+mn-ea"/>
                          <a:cs typeface="+mn-cs"/>
                        </a:rPr>
                        <a:t> le attività tipiche che caratterizzano la posizione sono prevalentemente routinarie e sono richiesti solo piccoli miglioramenti</a:t>
                      </a:r>
                      <a:endParaRPr kumimoji="0" lang="it-IT" sz="1000" b="0" i="0" u="none" strike="noStrike" kern="1200" dirty="0" smtClean="0">
                        <a:solidFill>
                          <a:schemeClr val="tx1"/>
                        </a:solidFill>
                        <a:latin typeface="+mn-lt"/>
                        <a:ea typeface="+mn-ea"/>
                        <a:cs typeface="+mn-cs"/>
                      </a:endParaRPr>
                    </a:p>
                  </a:txBody>
                  <a:tcPr anchor="ctr">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it-IT" sz="1000" dirty="0" smtClean="0">
                          <a:solidFill>
                            <a:schemeClr val="tx1"/>
                          </a:solidFill>
                        </a:rPr>
                        <a:t>Da</a:t>
                      </a:r>
                      <a:r>
                        <a:rPr lang="it-IT" sz="1000" baseline="0" dirty="0" smtClean="0">
                          <a:solidFill>
                            <a:schemeClr val="tx1"/>
                          </a:solidFill>
                        </a:rPr>
                        <a:t> 5 a 15</a:t>
                      </a:r>
                      <a:endParaRPr lang="it-IT" sz="1000" dirty="0" smtClean="0">
                        <a:solidFill>
                          <a:schemeClr val="tx1"/>
                        </a:solidFill>
                      </a:endParaRPr>
                    </a:p>
                  </a:txBody>
                  <a:tcPr anchor="ctr">
                    <a:lnL w="127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246539">
                <a:tc vMerge="1">
                  <a:txBody>
                    <a:bodyPr/>
                    <a:lstStyle/>
                    <a:p>
                      <a:endParaRPr lang="it-IT"/>
                    </a:p>
                  </a:txBody>
                  <a:tcPr/>
                </a:tc>
                <a:tc vMerge="1">
                  <a:txBody>
                    <a:bodyPr/>
                    <a:lstStyle/>
                    <a:p>
                      <a:endParaRPr lang="it-IT"/>
                    </a:p>
                  </a:txBody>
                  <a:tcPr/>
                </a:tc>
                <a:tc>
                  <a:txBody>
                    <a:bodyPr/>
                    <a:lstStyle/>
                    <a:p>
                      <a:pPr marL="0" indent="0" algn="just" fontAlgn="ctr">
                        <a:buFont typeface="+mj-lt"/>
                        <a:buNone/>
                      </a:pPr>
                      <a:r>
                        <a:rPr lang="it-IT" sz="1000" u="none" dirty="0" smtClean="0"/>
                        <a:t>b) </a:t>
                      </a:r>
                      <a:r>
                        <a:rPr kumimoji="0" lang="it-IT" sz="1000" b="0" i="0" u="none" strike="noStrike" kern="1200" dirty="0" smtClean="0">
                          <a:solidFill>
                            <a:schemeClr val="tx1"/>
                          </a:solidFill>
                          <a:latin typeface="+mn-lt"/>
                          <a:ea typeface="+mn-ea"/>
                          <a:cs typeface="+mn-cs"/>
                        </a:rPr>
                        <a:t>MEDIO,</a:t>
                      </a:r>
                      <a:r>
                        <a:rPr kumimoji="0" lang="it-IT" sz="1000" b="0" i="0" u="none" strike="noStrike" kern="1200" baseline="0" dirty="0" smtClean="0">
                          <a:solidFill>
                            <a:schemeClr val="tx1"/>
                          </a:solidFill>
                          <a:latin typeface="+mn-lt"/>
                          <a:ea typeface="+mn-ea"/>
                          <a:cs typeface="+mn-cs"/>
                        </a:rPr>
                        <a:t> quando sono richieste parziali innovazioni su procedure e processi</a:t>
                      </a:r>
                      <a:endParaRPr kumimoji="0" lang="it-IT" sz="1000" b="0" i="0" u="none" strike="noStrike" kern="1200" dirty="0" smtClean="0">
                        <a:solidFill>
                          <a:schemeClr val="tx1"/>
                        </a:solidFill>
                        <a:latin typeface="+mn-lt"/>
                        <a:ea typeface="+mn-ea"/>
                        <a:cs typeface="+mn-cs"/>
                      </a:endParaRPr>
                    </a:p>
                  </a:txBody>
                  <a:tcPr anchor="ctr">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it-IT" sz="1000" dirty="0" smtClean="0">
                          <a:solidFill>
                            <a:schemeClr val="tx1"/>
                          </a:solidFill>
                        </a:rPr>
                        <a:t>Da 20 a 30</a:t>
                      </a:r>
                    </a:p>
                  </a:txBody>
                  <a:tcPr anchor="ctr">
                    <a:lnL w="127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246539">
                <a:tc vMerge="1">
                  <a:txBody>
                    <a:bodyPr/>
                    <a:lstStyle/>
                    <a:p>
                      <a:endParaRPr lang="it-IT"/>
                    </a:p>
                  </a:txBody>
                  <a:tcPr/>
                </a:tc>
                <a:tc vMerge="1">
                  <a:txBody>
                    <a:bodyPr/>
                    <a:lstStyle/>
                    <a:p>
                      <a:endParaRPr lang="it-IT"/>
                    </a:p>
                  </a:txBody>
                  <a:tcPr/>
                </a:tc>
                <a:tc>
                  <a:txBody>
                    <a:bodyPr/>
                    <a:lstStyle/>
                    <a:p>
                      <a:pPr marL="0" indent="0" algn="just" fontAlgn="ctr">
                        <a:buFont typeface="+mj-lt"/>
                        <a:buNone/>
                      </a:pPr>
                      <a:r>
                        <a:rPr lang="it-IT" sz="1000" u="none" dirty="0" smtClean="0"/>
                        <a:t>c)</a:t>
                      </a:r>
                      <a:r>
                        <a:rPr lang="it-IT" sz="1000" u="none" baseline="0" dirty="0" smtClean="0"/>
                        <a:t> </a:t>
                      </a:r>
                      <a:r>
                        <a:rPr kumimoji="0" lang="it-IT" sz="1000" b="0" i="0" u="none" strike="noStrike" kern="1200" dirty="0" smtClean="0">
                          <a:solidFill>
                            <a:schemeClr val="tx1"/>
                          </a:solidFill>
                          <a:latin typeface="+mn-lt"/>
                          <a:ea typeface="+mn-ea"/>
                          <a:cs typeface="+mn-cs"/>
                        </a:rPr>
                        <a:t>ELEVATO</a:t>
                      </a:r>
                      <a:r>
                        <a:rPr kumimoji="0" lang="it-IT" sz="1000" b="0" i="0" u="none" strike="noStrike" kern="1200" baseline="0" dirty="0" smtClean="0">
                          <a:solidFill>
                            <a:schemeClr val="tx1"/>
                          </a:solidFill>
                          <a:latin typeface="+mn-lt"/>
                          <a:ea typeface="+mn-ea"/>
                          <a:cs typeface="+mn-cs"/>
                        </a:rPr>
                        <a:t>, quando sono richieste innovazioni anche significative su procedure, processi e servizi erogati</a:t>
                      </a:r>
                    </a:p>
                  </a:txBody>
                  <a:tcPr anchor="ctr">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it-IT" sz="1000" dirty="0" smtClean="0">
                          <a:solidFill>
                            <a:schemeClr val="tx1"/>
                          </a:solidFill>
                        </a:rPr>
                        <a:t>Da 35 a 50</a:t>
                      </a:r>
                    </a:p>
                  </a:txBody>
                  <a:tcPr anchor="ctr">
                    <a:lnL w="127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1165603597"/>
      </p:ext>
    </p:extLst>
  </p:cSld>
  <p:clrMapOvr>
    <a:masterClrMapping/>
  </p:clrMapOvr>
  <mc:AlternateContent xmlns:mc="http://schemas.openxmlformats.org/markup-compatibility/2006" xmlns:p14="http://schemas.microsoft.com/office/powerpoint/2010/main">
    <mc:Choice Requires="p14">
      <p:transition p14:dur="0" advClick="0" advTm="8000"/>
    </mc:Choice>
    <mc:Fallback xmlns="">
      <p:transition advClick="0" advTm="8000"/>
    </mc:Fallback>
  </mc:AlternateContent>
  <p:timing>
    <p:tnLst>
      <p:par>
        <p:cTn id="1" dur="indefinite" restart="never" nodeType="tmRoot"/>
      </p:par>
    </p:tnLst>
  </p:timing>
</p:sld>
</file>

<file path=ppt/theme/theme1.xml><?xml version="1.0" encoding="utf-8"?>
<a:theme xmlns:a="http://schemas.openxmlformats.org/drawingml/2006/main" name="TV rettorat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V rettorato" id="{D29BA1D4-4377-41C0-A364-C7B2D419E37F}" vid="{FF37C59F-CF26-4F03-960B-DC7FF2B5B530}"/>
    </a:ext>
  </a:extLst>
</a:theme>
</file>

<file path=docProps/app.xml><?xml version="1.0" encoding="utf-8"?>
<Properties xmlns="http://schemas.openxmlformats.org/officeDocument/2006/extended-properties" xmlns:vt="http://schemas.openxmlformats.org/officeDocument/2006/docPropsVTypes">
  <Template>TV rettorato</Template>
  <TotalTime>748</TotalTime>
  <Words>1227</Words>
  <Application>Microsoft Office PowerPoint</Application>
  <PresentationFormat>Presentazione su schermo (4:3)</PresentationFormat>
  <Paragraphs>99</Paragraphs>
  <Slides>6</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6</vt:i4>
      </vt:variant>
    </vt:vector>
  </HeadingPairs>
  <TitlesOfParts>
    <vt:vector size="11" baseType="lpstr">
      <vt:lpstr>Arial</vt:lpstr>
      <vt:lpstr>Calibri</vt:lpstr>
      <vt:lpstr>Tahoma</vt:lpstr>
      <vt:lpstr>Times New Roman</vt:lpstr>
      <vt:lpstr>TV rettorato</vt:lpstr>
      <vt:lpstr>Indennità di Responsabilità </vt:lpstr>
      <vt:lpstr>Presentazione standard di PowerPoint</vt:lpstr>
      <vt:lpstr>IN SINTESI</vt:lpstr>
      <vt:lpstr>CRITERI E FATTORI</vt:lpstr>
      <vt:lpstr>A) RESPONSABILITÀ E COMPLESSITÀ DELLA POSIZIONE</vt:lpstr>
      <vt:lpstr>B) LIVELLO DI SPECIALIZZAZIONE E INNOVAZIONE RICHIESTA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Indennità di Posizione  e di Responsabilità:  Criteri e Fattori</dc:title>
  <dc:creator>Debora Tomasi</dc:creator>
  <cp:lastModifiedBy>Domenico Costa</cp:lastModifiedBy>
  <cp:revision>74</cp:revision>
  <cp:lastPrinted>2016-07-22T09:36:50Z</cp:lastPrinted>
  <dcterms:created xsi:type="dcterms:W3CDTF">2016-02-19T08:51:55Z</dcterms:created>
  <dcterms:modified xsi:type="dcterms:W3CDTF">2016-07-22T09:46:27Z</dcterms:modified>
</cp:coreProperties>
</file>